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63" r:id="rId7"/>
    <p:sldId id="262" r:id="rId8"/>
    <p:sldId id="265" r:id="rId9"/>
    <p:sldId id="264" r:id="rId10"/>
    <p:sldId id="266" r:id="rId11"/>
    <p:sldId id="267" r:id="rId12"/>
    <p:sldId id="268" r:id="rId13"/>
    <p:sldId id="269" r:id="rId14"/>
    <p:sldId id="271" r:id="rId15"/>
    <p:sldId id="272" r:id="rId16"/>
    <p:sldId id="276" r:id="rId17"/>
    <p:sldId id="277" r:id="rId18"/>
    <p:sldId id="275" r:id="rId19"/>
    <p:sldId id="273" r:id="rId20"/>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6A04"/>
    <a:srgbClr val="000000"/>
    <a:srgbClr val="7B380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806" autoAdjust="0"/>
    <p:restoredTop sz="94183" autoAdjust="0"/>
  </p:normalViewPr>
  <p:slideViewPr>
    <p:cSldViewPr snapToGrid="0" showGuides="1">
      <p:cViewPr varScale="1">
        <p:scale>
          <a:sx n="103" d="100"/>
          <a:sy n="103" d="100"/>
        </p:scale>
        <p:origin x="138" y="570"/>
      </p:cViewPr>
      <p:guideLst>
        <p:guide orient="horz" pos="2183"/>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CDE9D52-7F4D-4A2B-B60F-571744815B56}"/>
              </a:ext>
            </a:extLst>
          </p:cNvPr>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p>
        </p:txBody>
      </p:sp>
      <p:sp>
        <p:nvSpPr>
          <p:cNvPr id="3" name="Tiêu đề phụ 2">
            <a:extLst>
              <a:ext uri="{FF2B5EF4-FFF2-40B4-BE49-F238E27FC236}">
                <a16:creationId xmlns:a16="http://schemas.microsoft.com/office/drawing/2014/main" id="{67868CB8-90A9-43D8-A1F8-F974BE2726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p>
        </p:txBody>
      </p:sp>
      <p:sp>
        <p:nvSpPr>
          <p:cNvPr id="4" name="Chỗ dành sẵn cho Ngày tháng 3">
            <a:extLst>
              <a:ext uri="{FF2B5EF4-FFF2-40B4-BE49-F238E27FC236}">
                <a16:creationId xmlns:a16="http://schemas.microsoft.com/office/drawing/2014/main" id="{B50058C0-DF65-4161-A1D9-A3D9212F8828}"/>
              </a:ext>
            </a:extLst>
          </p:cNvPr>
          <p:cNvSpPr>
            <a:spLocks noGrp="1"/>
          </p:cNvSpPr>
          <p:nvPr>
            <p:ph type="dt" sz="half" idx="10"/>
          </p:nvPr>
        </p:nvSpPr>
        <p:spPr/>
        <p:txBody>
          <a:bodyPr/>
          <a:lstStyle/>
          <a:p>
            <a:fld id="{1D6BD1FC-FFB5-4317-9E7B-FE9E568C851E}" type="datetimeFigureOut">
              <a:rPr lang="vi-VN" smtClean="0"/>
              <a:t>26/11/2021</a:t>
            </a:fld>
            <a:endParaRPr lang="vi-VN"/>
          </a:p>
        </p:txBody>
      </p:sp>
      <p:sp>
        <p:nvSpPr>
          <p:cNvPr id="5" name="Chỗ dành sẵn cho Chân trang 4">
            <a:extLst>
              <a:ext uri="{FF2B5EF4-FFF2-40B4-BE49-F238E27FC236}">
                <a16:creationId xmlns:a16="http://schemas.microsoft.com/office/drawing/2014/main" id="{E9DBEC99-68DD-4B23-8136-D3E8D0465FF9}"/>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840A0F65-36E4-47B2-B8AF-DBDF6AE3135E}"/>
              </a:ext>
            </a:extLst>
          </p:cNvPr>
          <p:cNvSpPr>
            <a:spLocks noGrp="1"/>
          </p:cNvSpPr>
          <p:nvPr>
            <p:ph type="sldNum" sz="quarter" idx="12"/>
          </p:nvPr>
        </p:nvSpPr>
        <p:spPr/>
        <p:txBody>
          <a:bodyPr/>
          <a:lstStyle/>
          <a:p>
            <a:fld id="{195157A4-3C23-47E7-B432-5C9F9BBFCE8E}" type="slidenum">
              <a:rPr lang="vi-VN" smtClean="0"/>
              <a:t>‹#›</a:t>
            </a:fld>
            <a:endParaRPr lang="vi-VN"/>
          </a:p>
        </p:txBody>
      </p:sp>
    </p:spTree>
    <p:extLst>
      <p:ext uri="{BB962C8B-B14F-4D97-AF65-F5344CB8AC3E}">
        <p14:creationId xmlns:p14="http://schemas.microsoft.com/office/powerpoint/2010/main" val="1731771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12E7D4D-25DB-4A1D-AFED-06A11D4493C5}"/>
              </a:ext>
            </a:extLst>
          </p:cNvPr>
          <p:cNvSpPr>
            <a:spLocks noGrp="1"/>
          </p:cNvSpPr>
          <p:nvPr>
            <p:ph type="title"/>
          </p:nvPr>
        </p:nvSpPr>
        <p:spPr/>
        <p:txBody>
          <a:bodyPr/>
          <a:lstStyle/>
          <a:p>
            <a:r>
              <a:rPr lang="vi-VN"/>
              <a:t>Bấm để sửa kiểu tiêu đề Bản cái</a:t>
            </a:r>
          </a:p>
        </p:txBody>
      </p:sp>
      <p:sp>
        <p:nvSpPr>
          <p:cNvPr id="3" name="Chỗ dành sẵn cho Văn bản Dọc 2">
            <a:extLst>
              <a:ext uri="{FF2B5EF4-FFF2-40B4-BE49-F238E27FC236}">
                <a16:creationId xmlns:a16="http://schemas.microsoft.com/office/drawing/2014/main" id="{C70D1FF4-51D5-4516-B60B-1A50E7E7D809}"/>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849BE121-140D-4BB7-8E13-169492C6BEB8}"/>
              </a:ext>
            </a:extLst>
          </p:cNvPr>
          <p:cNvSpPr>
            <a:spLocks noGrp="1"/>
          </p:cNvSpPr>
          <p:nvPr>
            <p:ph type="dt" sz="half" idx="10"/>
          </p:nvPr>
        </p:nvSpPr>
        <p:spPr/>
        <p:txBody>
          <a:bodyPr/>
          <a:lstStyle/>
          <a:p>
            <a:fld id="{1D6BD1FC-FFB5-4317-9E7B-FE9E568C851E}" type="datetimeFigureOut">
              <a:rPr lang="vi-VN" smtClean="0"/>
              <a:t>26/11/2021</a:t>
            </a:fld>
            <a:endParaRPr lang="vi-VN"/>
          </a:p>
        </p:txBody>
      </p:sp>
      <p:sp>
        <p:nvSpPr>
          <p:cNvPr id="5" name="Chỗ dành sẵn cho Chân trang 4">
            <a:extLst>
              <a:ext uri="{FF2B5EF4-FFF2-40B4-BE49-F238E27FC236}">
                <a16:creationId xmlns:a16="http://schemas.microsoft.com/office/drawing/2014/main" id="{9ACC6AA7-5163-4C7E-836B-400AFFA5DE89}"/>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914242F3-1DCC-4283-9B0E-35E3AE2DAAD8}"/>
              </a:ext>
            </a:extLst>
          </p:cNvPr>
          <p:cNvSpPr>
            <a:spLocks noGrp="1"/>
          </p:cNvSpPr>
          <p:nvPr>
            <p:ph type="sldNum" sz="quarter" idx="12"/>
          </p:nvPr>
        </p:nvSpPr>
        <p:spPr/>
        <p:txBody>
          <a:bodyPr/>
          <a:lstStyle/>
          <a:p>
            <a:fld id="{195157A4-3C23-47E7-B432-5C9F9BBFCE8E}" type="slidenum">
              <a:rPr lang="vi-VN" smtClean="0"/>
              <a:t>‹#›</a:t>
            </a:fld>
            <a:endParaRPr lang="vi-VN"/>
          </a:p>
        </p:txBody>
      </p:sp>
    </p:spTree>
    <p:extLst>
      <p:ext uri="{BB962C8B-B14F-4D97-AF65-F5344CB8AC3E}">
        <p14:creationId xmlns:p14="http://schemas.microsoft.com/office/powerpoint/2010/main" val="3282377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2EA572BA-2740-46E1-8BB8-D85DDDDAE02D}"/>
              </a:ext>
            </a:extLst>
          </p:cNvPr>
          <p:cNvSpPr>
            <a:spLocks noGrp="1"/>
          </p:cNvSpPr>
          <p:nvPr>
            <p:ph type="title" orient="vert"/>
          </p:nvPr>
        </p:nvSpPr>
        <p:spPr>
          <a:xfrm>
            <a:off x="8724900" y="365125"/>
            <a:ext cx="2628900" cy="5811838"/>
          </a:xfrm>
        </p:spPr>
        <p:txBody>
          <a:bodyPr vert="eaVert"/>
          <a:lstStyle/>
          <a:p>
            <a:r>
              <a:rPr lang="vi-VN"/>
              <a:t>Bấm để sửa kiểu tiêu đề Bản cái</a:t>
            </a:r>
          </a:p>
        </p:txBody>
      </p:sp>
      <p:sp>
        <p:nvSpPr>
          <p:cNvPr id="3" name="Chỗ dành sẵn cho Văn bản Dọc 2">
            <a:extLst>
              <a:ext uri="{FF2B5EF4-FFF2-40B4-BE49-F238E27FC236}">
                <a16:creationId xmlns:a16="http://schemas.microsoft.com/office/drawing/2014/main" id="{6B48F8A9-4BAB-4955-89F7-72DEB03E0C60}"/>
              </a:ext>
            </a:extLst>
          </p:cNvPr>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29D8E6F4-AA6A-4340-802D-6413654F15D6}"/>
              </a:ext>
            </a:extLst>
          </p:cNvPr>
          <p:cNvSpPr>
            <a:spLocks noGrp="1"/>
          </p:cNvSpPr>
          <p:nvPr>
            <p:ph type="dt" sz="half" idx="10"/>
          </p:nvPr>
        </p:nvSpPr>
        <p:spPr/>
        <p:txBody>
          <a:bodyPr/>
          <a:lstStyle/>
          <a:p>
            <a:fld id="{1D6BD1FC-FFB5-4317-9E7B-FE9E568C851E}" type="datetimeFigureOut">
              <a:rPr lang="vi-VN" smtClean="0"/>
              <a:t>26/11/2021</a:t>
            </a:fld>
            <a:endParaRPr lang="vi-VN"/>
          </a:p>
        </p:txBody>
      </p:sp>
      <p:sp>
        <p:nvSpPr>
          <p:cNvPr id="5" name="Chỗ dành sẵn cho Chân trang 4">
            <a:extLst>
              <a:ext uri="{FF2B5EF4-FFF2-40B4-BE49-F238E27FC236}">
                <a16:creationId xmlns:a16="http://schemas.microsoft.com/office/drawing/2014/main" id="{98A495E7-338F-459A-9893-6B129B70C6F2}"/>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BEAC59C2-BBD7-445A-BCA2-AB601BC421A1}"/>
              </a:ext>
            </a:extLst>
          </p:cNvPr>
          <p:cNvSpPr>
            <a:spLocks noGrp="1"/>
          </p:cNvSpPr>
          <p:nvPr>
            <p:ph type="sldNum" sz="quarter" idx="12"/>
          </p:nvPr>
        </p:nvSpPr>
        <p:spPr/>
        <p:txBody>
          <a:bodyPr/>
          <a:lstStyle/>
          <a:p>
            <a:fld id="{195157A4-3C23-47E7-B432-5C9F9BBFCE8E}" type="slidenum">
              <a:rPr lang="vi-VN" smtClean="0"/>
              <a:t>‹#›</a:t>
            </a:fld>
            <a:endParaRPr lang="vi-VN"/>
          </a:p>
        </p:txBody>
      </p:sp>
    </p:spTree>
    <p:extLst>
      <p:ext uri="{BB962C8B-B14F-4D97-AF65-F5344CB8AC3E}">
        <p14:creationId xmlns:p14="http://schemas.microsoft.com/office/powerpoint/2010/main" val="3422335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84C0A59-BBF2-4AB2-828D-9BC49218B1C3}"/>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2D8EAA82-07B1-4DFA-B262-BF71ADB96CDF}"/>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6AF75FD3-6DCE-4229-86CB-B1AE0D49D4E0}"/>
              </a:ext>
            </a:extLst>
          </p:cNvPr>
          <p:cNvSpPr>
            <a:spLocks noGrp="1"/>
          </p:cNvSpPr>
          <p:nvPr>
            <p:ph type="dt" sz="half" idx="10"/>
          </p:nvPr>
        </p:nvSpPr>
        <p:spPr/>
        <p:txBody>
          <a:bodyPr/>
          <a:lstStyle/>
          <a:p>
            <a:fld id="{1D6BD1FC-FFB5-4317-9E7B-FE9E568C851E}" type="datetimeFigureOut">
              <a:rPr lang="vi-VN" smtClean="0"/>
              <a:t>26/11/2021</a:t>
            </a:fld>
            <a:endParaRPr lang="vi-VN"/>
          </a:p>
        </p:txBody>
      </p:sp>
      <p:sp>
        <p:nvSpPr>
          <p:cNvPr id="5" name="Chỗ dành sẵn cho Chân trang 4">
            <a:extLst>
              <a:ext uri="{FF2B5EF4-FFF2-40B4-BE49-F238E27FC236}">
                <a16:creationId xmlns:a16="http://schemas.microsoft.com/office/drawing/2014/main" id="{CA30C706-DF53-49C7-BE4F-3C62E5F5815B}"/>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D6BD8DC9-CCE5-4D44-92B4-D66CC33C4F9C}"/>
              </a:ext>
            </a:extLst>
          </p:cNvPr>
          <p:cNvSpPr>
            <a:spLocks noGrp="1"/>
          </p:cNvSpPr>
          <p:nvPr>
            <p:ph type="sldNum" sz="quarter" idx="12"/>
          </p:nvPr>
        </p:nvSpPr>
        <p:spPr/>
        <p:txBody>
          <a:bodyPr/>
          <a:lstStyle/>
          <a:p>
            <a:fld id="{195157A4-3C23-47E7-B432-5C9F9BBFCE8E}" type="slidenum">
              <a:rPr lang="vi-VN" smtClean="0"/>
              <a:t>‹#›</a:t>
            </a:fld>
            <a:endParaRPr lang="vi-VN"/>
          </a:p>
        </p:txBody>
      </p:sp>
    </p:spTree>
    <p:extLst>
      <p:ext uri="{BB962C8B-B14F-4D97-AF65-F5344CB8AC3E}">
        <p14:creationId xmlns:p14="http://schemas.microsoft.com/office/powerpoint/2010/main" val="750450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F963954-C85E-4589-9573-582CEBFB25FD}"/>
              </a:ext>
            </a:extLst>
          </p:cNvPr>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p>
        </p:txBody>
      </p:sp>
      <p:sp>
        <p:nvSpPr>
          <p:cNvPr id="3" name="Chỗ dành sẵn cho Văn bản 2">
            <a:extLst>
              <a:ext uri="{FF2B5EF4-FFF2-40B4-BE49-F238E27FC236}">
                <a16:creationId xmlns:a16="http://schemas.microsoft.com/office/drawing/2014/main" id="{56D5D8B5-DB4C-40E5-BA45-6A0F220F35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652FE544-9C4C-460F-9E61-07BEEB3FC4E9}"/>
              </a:ext>
            </a:extLst>
          </p:cNvPr>
          <p:cNvSpPr>
            <a:spLocks noGrp="1"/>
          </p:cNvSpPr>
          <p:nvPr>
            <p:ph type="dt" sz="half" idx="10"/>
          </p:nvPr>
        </p:nvSpPr>
        <p:spPr/>
        <p:txBody>
          <a:bodyPr/>
          <a:lstStyle/>
          <a:p>
            <a:fld id="{1D6BD1FC-FFB5-4317-9E7B-FE9E568C851E}" type="datetimeFigureOut">
              <a:rPr lang="vi-VN" smtClean="0"/>
              <a:t>26/11/2021</a:t>
            </a:fld>
            <a:endParaRPr lang="vi-VN"/>
          </a:p>
        </p:txBody>
      </p:sp>
      <p:sp>
        <p:nvSpPr>
          <p:cNvPr id="5" name="Chỗ dành sẵn cho Chân trang 4">
            <a:extLst>
              <a:ext uri="{FF2B5EF4-FFF2-40B4-BE49-F238E27FC236}">
                <a16:creationId xmlns:a16="http://schemas.microsoft.com/office/drawing/2014/main" id="{DF513391-064C-485D-8653-4B0920943EC4}"/>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73C73711-3D10-4B68-AF62-4E2485D5151E}"/>
              </a:ext>
            </a:extLst>
          </p:cNvPr>
          <p:cNvSpPr>
            <a:spLocks noGrp="1"/>
          </p:cNvSpPr>
          <p:nvPr>
            <p:ph type="sldNum" sz="quarter" idx="12"/>
          </p:nvPr>
        </p:nvSpPr>
        <p:spPr/>
        <p:txBody>
          <a:bodyPr/>
          <a:lstStyle/>
          <a:p>
            <a:fld id="{195157A4-3C23-47E7-B432-5C9F9BBFCE8E}" type="slidenum">
              <a:rPr lang="vi-VN" smtClean="0"/>
              <a:t>‹#›</a:t>
            </a:fld>
            <a:endParaRPr lang="vi-VN"/>
          </a:p>
        </p:txBody>
      </p:sp>
    </p:spTree>
    <p:extLst>
      <p:ext uri="{BB962C8B-B14F-4D97-AF65-F5344CB8AC3E}">
        <p14:creationId xmlns:p14="http://schemas.microsoft.com/office/powerpoint/2010/main" val="154167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C648E95-3CD4-4318-B058-EC5265BC6AB4}"/>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A90EC2FC-4066-459F-A18F-0BC86715AD45}"/>
              </a:ext>
            </a:extLst>
          </p:cNvPr>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ội dung 3">
            <a:extLst>
              <a:ext uri="{FF2B5EF4-FFF2-40B4-BE49-F238E27FC236}">
                <a16:creationId xmlns:a16="http://schemas.microsoft.com/office/drawing/2014/main" id="{AF1EE2BE-95D9-401E-B0DB-3A9B606B854A}"/>
              </a:ext>
            </a:extLst>
          </p:cNvPr>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Ngày tháng 4">
            <a:extLst>
              <a:ext uri="{FF2B5EF4-FFF2-40B4-BE49-F238E27FC236}">
                <a16:creationId xmlns:a16="http://schemas.microsoft.com/office/drawing/2014/main" id="{970E023C-118B-477A-9F04-A036B92C27D7}"/>
              </a:ext>
            </a:extLst>
          </p:cNvPr>
          <p:cNvSpPr>
            <a:spLocks noGrp="1"/>
          </p:cNvSpPr>
          <p:nvPr>
            <p:ph type="dt" sz="half" idx="10"/>
          </p:nvPr>
        </p:nvSpPr>
        <p:spPr/>
        <p:txBody>
          <a:bodyPr/>
          <a:lstStyle/>
          <a:p>
            <a:fld id="{1D6BD1FC-FFB5-4317-9E7B-FE9E568C851E}" type="datetimeFigureOut">
              <a:rPr lang="vi-VN" smtClean="0"/>
              <a:t>26/11/2021</a:t>
            </a:fld>
            <a:endParaRPr lang="vi-VN"/>
          </a:p>
        </p:txBody>
      </p:sp>
      <p:sp>
        <p:nvSpPr>
          <p:cNvPr id="6" name="Chỗ dành sẵn cho Chân trang 5">
            <a:extLst>
              <a:ext uri="{FF2B5EF4-FFF2-40B4-BE49-F238E27FC236}">
                <a16:creationId xmlns:a16="http://schemas.microsoft.com/office/drawing/2014/main" id="{A7094509-8BFA-4FC4-8D82-F5277944F64E}"/>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BC45CE6B-3E75-408A-B13C-9925811E3D07}"/>
              </a:ext>
            </a:extLst>
          </p:cNvPr>
          <p:cNvSpPr>
            <a:spLocks noGrp="1"/>
          </p:cNvSpPr>
          <p:nvPr>
            <p:ph type="sldNum" sz="quarter" idx="12"/>
          </p:nvPr>
        </p:nvSpPr>
        <p:spPr/>
        <p:txBody>
          <a:bodyPr/>
          <a:lstStyle/>
          <a:p>
            <a:fld id="{195157A4-3C23-47E7-B432-5C9F9BBFCE8E}" type="slidenum">
              <a:rPr lang="vi-VN" smtClean="0"/>
              <a:t>‹#›</a:t>
            </a:fld>
            <a:endParaRPr lang="vi-VN"/>
          </a:p>
        </p:txBody>
      </p:sp>
    </p:spTree>
    <p:extLst>
      <p:ext uri="{BB962C8B-B14F-4D97-AF65-F5344CB8AC3E}">
        <p14:creationId xmlns:p14="http://schemas.microsoft.com/office/powerpoint/2010/main" val="1229298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F15B545-B77D-4C39-B022-851E09027904}"/>
              </a:ext>
            </a:extLst>
          </p:cNvPr>
          <p:cNvSpPr>
            <a:spLocks noGrp="1"/>
          </p:cNvSpPr>
          <p:nvPr>
            <p:ph type="title"/>
          </p:nvPr>
        </p:nvSpPr>
        <p:spPr>
          <a:xfrm>
            <a:off x="839788" y="365125"/>
            <a:ext cx="10515600" cy="1325563"/>
          </a:xfrm>
        </p:spPr>
        <p:txBody>
          <a:bodyPr/>
          <a:lstStyle/>
          <a:p>
            <a:r>
              <a:rPr lang="vi-VN"/>
              <a:t>Bấm để sửa kiểu tiêu đề Bản cái</a:t>
            </a:r>
          </a:p>
        </p:txBody>
      </p:sp>
      <p:sp>
        <p:nvSpPr>
          <p:cNvPr id="3" name="Chỗ dành sẵn cho Văn bản 2">
            <a:extLst>
              <a:ext uri="{FF2B5EF4-FFF2-40B4-BE49-F238E27FC236}">
                <a16:creationId xmlns:a16="http://schemas.microsoft.com/office/drawing/2014/main" id="{860D37C6-B700-47ED-BD0E-4E61A84002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51230675-166F-4F84-AF0F-C37B49EABEB0}"/>
              </a:ext>
            </a:extLst>
          </p:cNvPr>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Văn bản 4">
            <a:extLst>
              <a:ext uri="{FF2B5EF4-FFF2-40B4-BE49-F238E27FC236}">
                <a16:creationId xmlns:a16="http://schemas.microsoft.com/office/drawing/2014/main" id="{1322E06C-7BCF-46C5-A990-0AB11AE365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47E80BCD-6F38-4A8E-809E-F37C462CF2B1}"/>
              </a:ext>
            </a:extLst>
          </p:cNvPr>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7" name="Chỗ dành sẵn cho Ngày tháng 6">
            <a:extLst>
              <a:ext uri="{FF2B5EF4-FFF2-40B4-BE49-F238E27FC236}">
                <a16:creationId xmlns:a16="http://schemas.microsoft.com/office/drawing/2014/main" id="{A0B80F15-2068-499F-AF9D-8FE1AA62D1C4}"/>
              </a:ext>
            </a:extLst>
          </p:cNvPr>
          <p:cNvSpPr>
            <a:spLocks noGrp="1"/>
          </p:cNvSpPr>
          <p:nvPr>
            <p:ph type="dt" sz="half" idx="10"/>
          </p:nvPr>
        </p:nvSpPr>
        <p:spPr/>
        <p:txBody>
          <a:bodyPr/>
          <a:lstStyle/>
          <a:p>
            <a:fld id="{1D6BD1FC-FFB5-4317-9E7B-FE9E568C851E}" type="datetimeFigureOut">
              <a:rPr lang="vi-VN" smtClean="0"/>
              <a:t>26/11/2021</a:t>
            </a:fld>
            <a:endParaRPr lang="vi-VN"/>
          </a:p>
        </p:txBody>
      </p:sp>
      <p:sp>
        <p:nvSpPr>
          <p:cNvPr id="8" name="Chỗ dành sẵn cho Chân trang 7">
            <a:extLst>
              <a:ext uri="{FF2B5EF4-FFF2-40B4-BE49-F238E27FC236}">
                <a16:creationId xmlns:a16="http://schemas.microsoft.com/office/drawing/2014/main" id="{B0026EE8-AA7C-4538-9DDB-86B413DFD339}"/>
              </a:ext>
            </a:extLst>
          </p:cNvPr>
          <p:cNvSpPr>
            <a:spLocks noGrp="1"/>
          </p:cNvSpPr>
          <p:nvPr>
            <p:ph type="ftr" sz="quarter" idx="11"/>
          </p:nvPr>
        </p:nvSpPr>
        <p:spPr/>
        <p:txBody>
          <a:bodyPr/>
          <a:lstStyle/>
          <a:p>
            <a:endParaRPr lang="vi-VN"/>
          </a:p>
        </p:txBody>
      </p:sp>
      <p:sp>
        <p:nvSpPr>
          <p:cNvPr id="9" name="Chỗ dành sẵn cho Số hiệu Bản chiếu 8">
            <a:extLst>
              <a:ext uri="{FF2B5EF4-FFF2-40B4-BE49-F238E27FC236}">
                <a16:creationId xmlns:a16="http://schemas.microsoft.com/office/drawing/2014/main" id="{58AEF0CE-D5D4-484A-A306-5B8F5E5776C4}"/>
              </a:ext>
            </a:extLst>
          </p:cNvPr>
          <p:cNvSpPr>
            <a:spLocks noGrp="1"/>
          </p:cNvSpPr>
          <p:nvPr>
            <p:ph type="sldNum" sz="quarter" idx="12"/>
          </p:nvPr>
        </p:nvSpPr>
        <p:spPr/>
        <p:txBody>
          <a:bodyPr/>
          <a:lstStyle/>
          <a:p>
            <a:fld id="{195157A4-3C23-47E7-B432-5C9F9BBFCE8E}" type="slidenum">
              <a:rPr lang="vi-VN" smtClean="0"/>
              <a:t>‹#›</a:t>
            </a:fld>
            <a:endParaRPr lang="vi-VN"/>
          </a:p>
        </p:txBody>
      </p:sp>
    </p:spTree>
    <p:extLst>
      <p:ext uri="{BB962C8B-B14F-4D97-AF65-F5344CB8AC3E}">
        <p14:creationId xmlns:p14="http://schemas.microsoft.com/office/powerpoint/2010/main" val="3379468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346515D-65E4-4DA2-BB9E-C9A608093477}"/>
              </a:ext>
            </a:extLst>
          </p:cNvPr>
          <p:cNvSpPr>
            <a:spLocks noGrp="1"/>
          </p:cNvSpPr>
          <p:nvPr>
            <p:ph type="title"/>
          </p:nvPr>
        </p:nvSpPr>
        <p:spPr/>
        <p:txBody>
          <a:bodyPr/>
          <a:lstStyle/>
          <a:p>
            <a:r>
              <a:rPr lang="vi-VN"/>
              <a:t>Bấm để sửa kiểu tiêu đề Bản cái</a:t>
            </a:r>
          </a:p>
        </p:txBody>
      </p:sp>
      <p:sp>
        <p:nvSpPr>
          <p:cNvPr id="3" name="Chỗ dành sẵn cho Ngày tháng 2">
            <a:extLst>
              <a:ext uri="{FF2B5EF4-FFF2-40B4-BE49-F238E27FC236}">
                <a16:creationId xmlns:a16="http://schemas.microsoft.com/office/drawing/2014/main" id="{0595FBFF-1CA1-43D0-89C0-05BC135282E0}"/>
              </a:ext>
            </a:extLst>
          </p:cNvPr>
          <p:cNvSpPr>
            <a:spLocks noGrp="1"/>
          </p:cNvSpPr>
          <p:nvPr>
            <p:ph type="dt" sz="half" idx="10"/>
          </p:nvPr>
        </p:nvSpPr>
        <p:spPr/>
        <p:txBody>
          <a:bodyPr/>
          <a:lstStyle/>
          <a:p>
            <a:fld id="{1D6BD1FC-FFB5-4317-9E7B-FE9E568C851E}" type="datetimeFigureOut">
              <a:rPr lang="vi-VN" smtClean="0"/>
              <a:t>26/11/2021</a:t>
            </a:fld>
            <a:endParaRPr lang="vi-VN"/>
          </a:p>
        </p:txBody>
      </p:sp>
      <p:sp>
        <p:nvSpPr>
          <p:cNvPr id="4" name="Chỗ dành sẵn cho Chân trang 3">
            <a:extLst>
              <a:ext uri="{FF2B5EF4-FFF2-40B4-BE49-F238E27FC236}">
                <a16:creationId xmlns:a16="http://schemas.microsoft.com/office/drawing/2014/main" id="{33ABB9A3-BA32-44CD-B218-AA8F527D3C39}"/>
              </a:ext>
            </a:extLst>
          </p:cNvPr>
          <p:cNvSpPr>
            <a:spLocks noGrp="1"/>
          </p:cNvSpPr>
          <p:nvPr>
            <p:ph type="ftr" sz="quarter" idx="11"/>
          </p:nvPr>
        </p:nvSpPr>
        <p:spPr/>
        <p:txBody>
          <a:bodyPr/>
          <a:lstStyle/>
          <a:p>
            <a:endParaRPr lang="vi-VN"/>
          </a:p>
        </p:txBody>
      </p:sp>
      <p:sp>
        <p:nvSpPr>
          <p:cNvPr id="5" name="Chỗ dành sẵn cho Số hiệu Bản chiếu 4">
            <a:extLst>
              <a:ext uri="{FF2B5EF4-FFF2-40B4-BE49-F238E27FC236}">
                <a16:creationId xmlns:a16="http://schemas.microsoft.com/office/drawing/2014/main" id="{FB7F3D89-AA65-4B6F-823D-5B9E65405DF2}"/>
              </a:ext>
            </a:extLst>
          </p:cNvPr>
          <p:cNvSpPr>
            <a:spLocks noGrp="1"/>
          </p:cNvSpPr>
          <p:nvPr>
            <p:ph type="sldNum" sz="quarter" idx="12"/>
          </p:nvPr>
        </p:nvSpPr>
        <p:spPr/>
        <p:txBody>
          <a:bodyPr/>
          <a:lstStyle/>
          <a:p>
            <a:fld id="{195157A4-3C23-47E7-B432-5C9F9BBFCE8E}" type="slidenum">
              <a:rPr lang="vi-VN" smtClean="0"/>
              <a:t>‹#›</a:t>
            </a:fld>
            <a:endParaRPr lang="vi-VN"/>
          </a:p>
        </p:txBody>
      </p:sp>
    </p:spTree>
    <p:extLst>
      <p:ext uri="{BB962C8B-B14F-4D97-AF65-F5344CB8AC3E}">
        <p14:creationId xmlns:p14="http://schemas.microsoft.com/office/powerpoint/2010/main" val="1559182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A387F062-D16B-4B06-8902-4641A86DFD5D}"/>
              </a:ext>
            </a:extLst>
          </p:cNvPr>
          <p:cNvSpPr>
            <a:spLocks noGrp="1"/>
          </p:cNvSpPr>
          <p:nvPr>
            <p:ph type="dt" sz="half" idx="10"/>
          </p:nvPr>
        </p:nvSpPr>
        <p:spPr/>
        <p:txBody>
          <a:bodyPr/>
          <a:lstStyle/>
          <a:p>
            <a:fld id="{1D6BD1FC-FFB5-4317-9E7B-FE9E568C851E}" type="datetimeFigureOut">
              <a:rPr lang="vi-VN" smtClean="0"/>
              <a:t>26/11/2021</a:t>
            </a:fld>
            <a:endParaRPr lang="vi-VN"/>
          </a:p>
        </p:txBody>
      </p:sp>
      <p:sp>
        <p:nvSpPr>
          <p:cNvPr id="3" name="Chỗ dành sẵn cho Chân trang 2">
            <a:extLst>
              <a:ext uri="{FF2B5EF4-FFF2-40B4-BE49-F238E27FC236}">
                <a16:creationId xmlns:a16="http://schemas.microsoft.com/office/drawing/2014/main" id="{EA8F4115-5AEE-4F61-9B42-41DD4844F0E3}"/>
              </a:ext>
            </a:extLst>
          </p:cNvPr>
          <p:cNvSpPr>
            <a:spLocks noGrp="1"/>
          </p:cNvSpPr>
          <p:nvPr>
            <p:ph type="ftr" sz="quarter" idx="11"/>
          </p:nvPr>
        </p:nvSpPr>
        <p:spPr/>
        <p:txBody>
          <a:bodyPr/>
          <a:lstStyle/>
          <a:p>
            <a:endParaRPr lang="vi-VN"/>
          </a:p>
        </p:txBody>
      </p:sp>
      <p:sp>
        <p:nvSpPr>
          <p:cNvPr id="4" name="Chỗ dành sẵn cho Số hiệu Bản chiếu 3">
            <a:extLst>
              <a:ext uri="{FF2B5EF4-FFF2-40B4-BE49-F238E27FC236}">
                <a16:creationId xmlns:a16="http://schemas.microsoft.com/office/drawing/2014/main" id="{A54A6D42-5A3D-459E-850F-EF661EE5DFBC}"/>
              </a:ext>
            </a:extLst>
          </p:cNvPr>
          <p:cNvSpPr>
            <a:spLocks noGrp="1"/>
          </p:cNvSpPr>
          <p:nvPr>
            <p:ph type="sldNum" sz="quarter" idx="12"/>
          </p:nvPr>
        </p:nvSpPr>
        <p:spPr/>
        <p:txBody>
          <a:bodyPr/>
          <a:lstStyle/>
          <a:p>
            <a:fld id="{195157A4-3C23-47E7-B432-5C9F9BBFCE8E}" type="slidenum">
              <a:rPr lang="vi-VN" smtClean="0"/>
              <a:t>‹#›</a:t>
            </a:fld>
            <a:endParaRPr lang="vi-VN"/>
          </a:p>
        </p:txBody>
      </p:sp>
    </p:spTree>
    <p:extLst>
      <p:ext uri="{BB962C8B-B14F-4D97-AF65-F5344CB8AC3E}">
        <p14:creationId xmlns:p14="http://schemas.microsoft.com/office/powerpoint/2010/main" val="28060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4C588EF-F34B-4C4C-AAF3-A22C1EDFB6D0}"/>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Nội dung 2">
            <a:extLst>
              <a:ext uri="{FF2B5EF4-FFF2-40B4-BE49-F238E27FC236}">
                <a16:creationId xmlns:a16="http://schemas.microsoft.com/office/drawing/2014/main" id="{993A3246-66D9-4168-B9C2-C9334694F5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Văn bản 3">
            <a:extLst>
              <a:ext uri="{FF2B5EF4-FFF2-40B4-BE49-F238E27FC236}">
                <a16:creationId xmlns:a16="http://schemas.microsoft.com/office/drawing/2014/main" id="{7EA88700-DE2F-4F88-84AE-4ABF614B03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DBF0F001-EFF0-4968-B0DA-5BE376FE0AF4}"/>
              </a:ext>
            </a:extLst>
          </p:cNvPr>
          <p:cNvSpPr>
            <a:spLocks noGrp="1"/>
          </p:cNvSpPr>
          <p:nvPr>
            <p:ph type="dt" sz="half" idx="10"/>
          </p:nvPr>
        </p:nvSpPr>
        <p:spPr/>
        <p:txBody>
          <a:bodyPr/>
          <a:lstStyle/>
          <a:p>
            <a:fld id="{1D6BD1FC-FFB5-4317-9E7B-FE9E568C851E}" type="datetimeFigureOut">
              <a:rPr lang="vi-VN" smtClean="0"/>
              <a:t>26/11/2021</a:t>
            </a:fld>
            <a:endParaRPr lang="vi-VN"/>
          </a:p>
        </p:txBody>
      </p:sp>
      <p:sp>
        <p:nvSpPr>
          <p:cNvPr id="6" name="Chỗ dành sẵn cho Chân trang 5">
            <a:extLst>
              <a:ext uri="{FF2B5EF4-FFF2-40B4-BE49-F238E27FC236}">
                <a16:creationId xmlns:a16="http://schemas.microsoft.com/office/drawing/2014/main" id="{62455A88-77EA-412B-9B2F-CE6977274E6C}"/>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B6E1BE2E-8F2C-43C0-86AD-A4646855ABB6}"/>
              </a:ext>
            </a:extLst>
          </p:cNvPr>
          <p:cNvSpPr>
            <a:spLocks noGrp="1"/>
          </p:cNvSpPr>
          <p:nvPr>
            <p:ph type="sldNum" sz="quarter" idx="12"/>
          </p:nvPr>
        </p:nvSpPr>
        <p:spPr/>
        <p:txBody>
          <a:bodyPr/>
          <a:lstStyle/>
          <a:p>
            <a:fld id="{195157A4-3C23-47E7-B432-5C9F9BBFCE8E}" type="slidenum">
              <a:rPr lang="vi-VN" smtClean="0"/>
              <a:t>‹#›</a:t>
            </a:fld>
            <a:endParaRPr lang="vi-VN"/>
          </a:p>
        </p:txBody>
      </p:sp>
    </p:spTree>
    <p:extLst>
      <p:ext uri="{BB962C8B-B14F-4D97-AF65-F5344CB8AC3E}">
        <p14:creationId xmlns:p14="http://schemas.microsoft.com/office/powerpoint/2010/main" val="4268918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1B1AE43-8685-48CD-A718-8E13945F300B}"/>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Hình ảnh 2">
            <a:extLst>
              <a:ext uri="{FF2B5EF4-FFF2-40B4-BE49-F238E27FC236}">
                <a16:creationId xmlns:a16="http://schemas.microsoft.com/office/drawing/2014/main" id="{D30DD6D3-04EB-486A-973B-63D575E428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Chỗ dành sẵn cho Văn bản 3">
            <a:extLst>
              <a:ext uri="{FF2B5EF4-FFF2-40B4-BE49-F238E27FC236}">
                <a16:creationId xmlns:a16="http://schemas.microsoft.com/office/drawing/2014/main" id="{A85D0C02-B777-497B-B34F-B428E85CD5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02271DAE-6B2F-4BA3-BFA0-D35E19A3DA07}"/>
              </a:ext>
            </a:extLst>
          </p:cNvPr>
          <p:cNvSpPr>
            <a:spLocks noGrp="1"/>
          </p:cNvSpPr>
          <p:nvPr>
            <p:ph type="dt" sz="half" idx="10"/>
          </p:nvPr>
        </p:nvSpPr>
        <p:spPr/>
        <p:txBody>
          <a:bodyPr/>
          <a:lstStyle/>
          <a:p>
            <a:fld id="{1D6BD1FC-FFB5-4317-9E7B-FE9E568C851E}" type="datetimeFigureOut">
              <a:rPr lang="vi-VN" smtClean="0"/>
              <a:t>26/11/2021</a:t>
            </a:fld>
            <a:endParaRPr lang="vi-VN"/>
          </a:p>
        </p:txBody>
      </p:sp>
      <p:sp>
        <p:nvSpPr>
          <p:cNvPr id="6" name="Chỗ dành sẵn cho Chân trang 5">
            <a:extLst>
              <a:ext uri="{FF2B5EF4-FFF2-40B4-BE49-F238E27FC236}">
                <a16:creationId xmlns:a16="http://schemas.microsoft.com/office/drawing/2014/main" id="{FC37D936-9428-4306-BA8C-0AC4D2A788D1}"/>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5F49CD3B-E2E7-4AB7-9EA9-D8F181CD5AB1}"/>
              </a:ext>
            </a:extLst>
          </p:cNvPr>
          <p:cNvSpPr>
            <a:spLocks noGrp="1"/>
          </p:cNvSpPr>
          <p:nvPr>
            <p:ph type="sldNum" sz="quarter" idx="12"/>
          </p:nvPr>
        </p:nvSpPr>
        <p:spPr/>
        <p:txBody>
          <a:bodyPr/>
          <a:lstStyle/>
          <a:p>
            <a:fld id="{195157A4-3C23-47E7-B432-5C9F9BBFCE8E}" type="slidenum">
              <a:rPr lang="vi-VN" smtClean="0"/>
              <a:t>‹#›</a:t>
            </a:fld>
            <a:endParaRPr lang="vi-VN"/>
          </a:p>
        </p:txBody>
      </p:sp>
    </p:spTree>
    <p:extLst>
      <p:ext uri="{BB962C8B-B14F-4D97-AF65-F5344CB8AC3E}">
        <p14:creationId xmlns:p14="http://schemas.microsoft.com/office/powerpoint/2010/main" val="3012349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3500C61B-0F03-4FBC-8C73-A510E7245C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p>
        </p:txBody>
      </p:sp>
      <p:sp>
        <p:nvSpPr>
          <p:cNvPr id="3" name="Chỗ dành sẵn cho Văn bản 2">
            <a:extLst>
              <a:ext uri="{FF2B5EF4-FFF2-40B4-BE49-F238E27FC236}">
                <a16:creationId xmlns:a16="http://schemas.microsoft.com/office/drawing/2014/main" id="{D7DD2454-9929-476E-994E-C4B2C7AC02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B4B16BFD-46D0-4C9B-8282-4D1814DB65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6BD1FC-FFB5-4317-9E7B-FE9E568C851E}" type="datetimeFigureOut">
              <a:rPr lang="vi-VN" smtClean="0"/>
              <a:t>26/11/2021</a:t>
            </a:fld>
            <a:endParaRPr lang="vi-VN"/>
          </a:p>
        </p:txBody>
      </p:sp>
      <p:sp>
        <p:nvSpPr>
          <p:cNvPr id="5" name="Chỗ dành sẵn cho Chân trang 4">
            <a:extLst>
              <a:ext uri="{FF2B5EF4-FFF2-40B4-BE49-F238E27FC236}">
                <a16:creationId xmlns:a16="http://schemas.microsoft.com/office/drawing/2014/main" id="{A1D8DBA7-54F6-4136-A22A-E8D9937853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Chỗ dành sẵn cho Số hiệu Bản chiếu 5">
            <a:extLst>
              <a:ext uri="{FF2B5EF4-FFF2-40B4-BE49-F238E27FC236}">
                <a16:creationId xmlns:a16="http://schemas.microsoft.com/office/drawing/2014/main" id="{D62A5B09-6DF8-478D-9CEE-E4806BE6EC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5157A4-3C23-47E7-B432-5C9F9BBFCE8E}" type="slidenum">
              <a:rPr lang="vi-VN" smtClean="0"/>
              <a:t>‹#›</a:t>
            </a:fld>
            <a:endParaRPr lang="vi-VN"/>
          </a:p>
        </p:txBody>
      </p:sp>
    </p:spTree>
    <p:extLst>
      <p:ext uri="{BB962C8B-B14F-4D97-AF65-F5344CB8AC3E}">
        <p14:creationId xmlns:p14="http://schemas.microsoft.com/office/powerpoint/2010/main" val="13979995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hdphoto" Target="../media/hdphoto9.wdp"/><Relationship Id="rId7" Type="http://schemas.microsoft.com/office/2007/relationships/hdphoto" Target="../media/hdphoto6.wdp"/><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2.png"/><Relationship Id="rId11" Type="http://schemas.microsoft.com/office/2007/relationships/hdphoto" Target="../media/hdphoto8.wdp"/><Relationship Id="rId5" Type="http://schemas.microsoft.com/office/2007/relationships/hdphoto" Target="../media/hdphoto5.wdp"/><Relationship Id="rId10" Type="http://schemas.openxmlformats.org/officeDocument/2006/relationships/image" Target="../media/image14.png"/><Relationship Id="rId4" Type="http://schemas.openxmlformats.org/officeDocument/2006/relationships/image" Target="../media/image11.png"/><Relationship Id="rId9" Type="http://schemas.microsoft.com/office/2007/relationships/hdphoto" Target="../media/hdphoto7.wdp"/></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hdphoto" Target="../media/hdphoto9.wdp"/><Relationship Id="rId7" Type="http://schemas.microsoft.com/office/2007/relationships/hdphoto" Target="../media/hdphoto6.wdp"/><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2.png"/><Relationship Id="rId11" Type="http://schemas.microsoft.com/office/2007/relationships/hdphoto" Target="../media/hdphoto8.wdp"/><Relationship Id="rId5" Type="http://schemas.microsoft.com/office/2007/relationships/hdphoto" Target="../media/hdphoto5.wdp"/><Relationship Id="rId10" Type="http://schemas.openxmlformats.org/officeDocument/2006/relationships/image" Target="../media/image14.png"/><Relationship Id="rId4" Type="http://schemas.openxmlformats.org/officeDocument/2006/relationships/image" Target="../media/image11.png"/><Relationship Id="rId9" Type="http://schemas.microsoft.com/office/2007/relationships/hdphoto" Target="../media/hdphoto7.wdp"/></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hdphoto" Target="../media/hdphoto9.wdp"/><Relationship Id="rId7" Type="http://schemas.microsoft.com/office/2007/relationships/hdphoto" Target="../media/hdphoto6.wdp"/><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5.wdp"/><Relationship Id="rId4" Type="http://schemas.openxmlformats.org/officeDocument/2006/relationships/image" Target="../media/image11.png"/><Relationship Id="rId9" Type="http://schemas.microsoft.com/office/2007/relationships/hdphoto" Target="../media/hdphoto8.wdp"/></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10.wdp"/><Relationship Id="rId3" Type="http://schemas.microsoft.com/office/2007/relationships/hdphoto" Target="../media/hdphoto9.wdp"/><Relationship Id="rId7" Type="http://schemas.microsoft.com/office/2007/relationships/hdphoto" Target="../media/hdphoto8.wdp"/><Relationship Id="rId12"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4.png"/><Relationship Id="rId11" Type="http://schemas.microsoft.com/office/2007/relationships/hdphoto" Target="../media/hdphoto2.wdp"/><Relationship Id="rId5" Type="http://schemas.microsoft.com/office/2007/relationships/hdphoto" Target="../media/hdphoto5.wdp"/><Relationship Id="rId15" Type="http://schemas.microsoft.com/office/2007/relationships/hdphoto" Target="../media/hdphoto11.wdp"/><Relationship Id="rId10" Type="http://schemas.openxmlformats.org/officeDocument/2006/relationships/image" Target="../media/image6.png"/><Relationship Id="rId4" Type="http://schemas.openxmlformats.org/officeDocument/2006/relationships/image" Target="../media/image11.png"/><Relationship Id="rId9" Type="http://schemas.microsoft.com/office/2007/relationships/hdphoto" Target="../media/hdphoto1.wdp"/><Relationship Id="rId1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hdphoto" Target="../media/hdphoto2.wdp"/><Relationship Id="rId7" Type="http://schemas.microsoft.com/office/2007/relationships/hdphoto" Target="../media/hdphoto11.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8.png"/><Relationship Id="rId5" Type="http://schemas.microsoft.com/office/2007/relationships/hdphoto" Target="../media/hdphoto10.wdp"/><Relationship Id="rId4" Type="http://schemas.openxmlformats.org/officeDocument/2006/relationships/image" Target="../media/image17.png"/><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1.png"/><Relationship Id="rId5" Type="http://schemas.microsoft.com/office/2007/relationships/hdphoto" Target="../media/hdphoto11.wdp"/><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hdphoto" Target="../media/hdphoto2.wdp"/><Relationship Id="rId7"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2.png"/><Relationship Id="rId5" Type="http://schemas.microsoft.com/office/2007/relationships/hdphoto" Target="../media/hdphoto10.wdp"/><Relationship Id="rId4" Type="http://schemas.openxmlformats.org/officeDocument/2006/relationships/image" Target="../media/image17.png"/><Relationship Id="rId9"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2.xml"/><Relationship Id="rId5" Type="http://schemas.microsoft.com/office/2007/relationships/hdphoto" Target="../media/hdphoto10.wdp"/><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2.xml"/><Relationship Id="rId5" Type="http://schemas.microsoft.com/office/2007/relationships/hdphoto" Target="../media/hdphoto10.wdp"/><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2.xml"/><Relationship Id="rId5" Type="http://schemas.microsoft.com/office/2007/relationships/hdphoto" Target="../media/hdphoto10.wdp"/><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9.png"/><Relationship Id="rId3" Type="http://schemas.openxmlformats.org/officeDocument/2006/relationships/image" Target="../media/image2.jpg"/><Relationship Id="rId7" Type="http://schemas.microsoft.com/office/2007/relationships/hdphoto" Target="../media/hdphoto1.wdp"/><Relationship Id="rId12" Type="http://schemas.microsoft.com/office/2007/relationships/hdphoto" Target="../media/hdphoto3.wdp"/><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8.png"/><Relationship Id="rId5" Type="http://schemas.openxmlformats.org/officeDocument/2006/relationships/image" Target="../media/image4.png"/><Relationship Id="rId15" Type="http://schemas.microsoft.com/office/2007/relationships/hdphoto" Target="../media/hdphoto4.wdp"/><Relationship Id="rId10" Type="http://schemas.openxmlformats.org/officeDocument/2006/relationships/image" Target="../media/image7.png"/><Relationship Id="rId4" Type="http://schemas.openxmlformats.org/officeDocument/2006/relationships/image" Target="../media/image3.jpg"/><Relationship Id="rId9" Type="http://schemas.microsoft.com/office/2007/relationships/hdphoto" Target="../media/hdphoto2.wdp"/><Relationship Id="rId1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4.wdp"/><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4.wdp"/><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8.png"/><Relationship Id="rId4" Type="http://schemas.microsoft.com/office/2007/relationships/hdphoto" Target="../media/hdphoto4.wdp"/></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8.png"/><Relationship Id="rId4" Type="http://schemas.microsoft.com/office/2007/relationships/hdphoto" Target="../media/hdphoto4.wdp"/></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hdphoto" Target="../media/hdphoto5.wdp"/><Relationship Id="rId7" Type="http://schemas.microsoft.com/office/2007/relationships/hdphoto" Target="../media/hdphoto7.wdp"/><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3.png"/><Relationship Id="rId5" Type="http://schemas.microsoft.com/office/2007/relationships/hdphoto" Target="../media/hdphoto6.wdp"/><Relationship Id="rId10" Type="http://schemas.openxmlformats.org/officeDocument/2006/relationships/image" Target="../media/image15.png"/><Relationship Id="rId4" Type="http://schemas.openxmlformats.org/officeDocument/2006/relationships/image" Target="../media/image12.png"/><Relationship Id="rId9" Type="http://schemas.microsoft.com/office/2007/relationships/hdphoto" Target="../media/hdphoto8.wdp"/></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hdphoto" Target="../media/hdphoto5.wdp"/><Relationship Id="rId7" Type="http://schemas.microsoft.com/office/2007/relationships/hdphoto" Target="../media/hdphoto7.wdp"/><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3.png"/><Relationship Id="rId5" Type="http://schemas.microsoft.com/office/2007/relationships/hdphoto" Target="../media/hdphoto6.wdp"/><Relationship Id="rId4" Type="http://schemas.openxmlformats.org/officeDocument/2006/relationships/image" Target="../media/image12.png"/><Relationship Id="rId9" Type="http://schemas.microsoft.com/office/2007/relationships/hdphoto" Target="../media/hdphoto8.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5" name="Hộp Văn bản 4">
            <a:extLst>
              <a:ext uri="{FF2B5EF4-FFF2-40B4-BE49-F238E27FC236}">
                <a16:creationId xmlns:a16="http://schemas.microsoft.com/office/drawing/2014/main" id="{02FDFBBE-0120-4D2E-9263-532F0F20448E}"/>
              </a:ext>
            </a:extLst>
          </p:cNvPr>
          <p:cNvSpPr txBox="1"/>
          <p:nvPr/>
        </p:nvSpPr>
        <p:spPr>
          <a:xfrm>
            <a:off x="3774141" y="2788024"/>
            <a:ext cx="4643718" cy="1569660"/>
          </a:xfrm>
          <a:prstGeom prst="rect">
            <a:avLst/>
          </a:prstGeom>
          <a:noFill/>
        </p:spPr>
        <p:txBody>
          <a:bodyPr wrap="square" rtlCol="0">
            <a:spAutoFit/>
          </a:bodyPr>
          <a:lstStyle/>
          <a:p>
            <a:pPr algn="ctr"/>
            <a:r>
              <a:rPr lang="en-US" sz="4800" b="1">
                <a:solidFill>
                  <a:schemeClr val="bg1"/>
                </a:solidFill>
                <a:latin typeface="Arial" panose="020B0604020202020204" pitchFamily="34" charset="0"/>
                <a:cs typeface="Arial" panose="020B0604020202020204" pitchFamily="34" charset="0"/>
              </a:rPr>
              <a:t>Nguyễn Đình Chiến</a:t>
            </a:r>
            <a:endParaRPr lang="vi-VN" sz="4800" b="1">
              <a:solidFill>
                <a:schemeClr val="bg1"/>
              </a:solidFill>
              <a:latin typeface="Arial" panose="020B0604020202020204" pitchFamily="34" charset="0"/>
              <a:cs typeface="Arial" panose="020B0604020202020204" pitchFamily="34" charset="0"/>
            </a:endParaRPr>
          </a:p>
        </p:txBody>
      </p:sp>
      <p:grpSp>
        <p:nvGrpSpPr>
          <p:cNvPr id="6" name="Nhóm 5">
            <a:extLst>
              <a:ext uri="{FF2B5EF4-FFF2-40B4-BE49-F238E27FC236}">
                <a16:creationId xmlns:a16="http://schemas.microsoft.com/office/drawing/2014/main" id="{07417CEE-F59B-4F19-B7A7-2DBE1E41AF58}"/>
              </a:ext>
            </a:extLst>
          </p:cNvPr>
          <p:cNvGrpSpPr/>
          <p:nvPr/>
        </p:nvGrpSpPr>
        <p:grpSpPr>
          <a:xfrm>
            <a:off x="-14610172" y="2033951"/>
            <a:ext cx="2124635" cy="2824922"/>
            <a:chOff x="977149" y="2033951"/>
            <a:chExt cx="2124635" cy="2824922"/>
          </a:xfrm>
        </p:grpSpPr>
        <p:sp>
          <p:nvSpPr>
            <p:cNvPr id="7" name="Hình chữ nhật 6">
              <a:extLst>
                <a:ext uri="{FF2B5EF4-FFF2-40B4-BE49-F238E27FC236}">
                  <a16:creationId xmlns:a16="http://schemas.microsoft.com/office/drawing/2014/main" id="{8C804FEB-FE4C-40F1-8C47-192ED4CD9728}"/>
                </a:ext>
              </a:extLst>
            </p:cNvPr>
            <p:cNvSpPr/>
            <p:nvPr/>
          </p:nvSpPr>
          <p:spPr>
            <a:xfrm>
              <a:off x="977149" y="2033951"/>
              <a:ext cx="2124635" cy="2824922"/>
            </a:xfrm>
            <a:prstGeom prst="rect">
              <a:avLst/>
            </a:prstGeom>
            <a:solidFill>
              <a:srgbClr val="D86A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Hình chữ nhật 7">
              <a:extLst>
                <a:ext uri="{FF2B5EF4-FFF2-40B4-BE49-F238E27FC236}">
                  <a16:creationId xmlns:a16="http://schemas.microsoft.com/office/drawing/2014/main" id="{B2074471-F13F-474F-AA8B-749C1054CE7A}"/>
                </a:ext>
              </a:extLst>
            </p:cNvPr>
            <p:cNvSpPr/>
            <p:nvPr/>
          </p:nvSpPr>
          <p:spPr>
            <a:xfrm>
              <a:off x="1162974" y="2334827"/>
              <a:ext cx="1731145" cy="1624614"/>
            </a:xfrm>
            <a:prstGeom prst="rect">
              <a:avLst/>
            </a:prstGeom>
            <a:blipFill dpi="0" rotWithShape="1">
              <a:blip r:embed="rId2">
                <a:extLst>
                  <a:ext uri="{28A0092B-C50C-407E-A947-70E740481C1C}">
                    <a14:useLocalDpi xmlns:a14="http://schemas.microsoft.com/office/drawing/2010/main" val="0"/>
                  </a:ext>
                </a:extLst>
              </a:blip>
              <a:srcRect/>
              <a:stretch>
                <a:fillRect l="-12079" r="-1207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Hộp Văn bản 8">
              <a:extLst>
                <a:ext uri="{FF2B5EF4-FFF2-40B4-BE49-F238E27FC236}">
                  <a16:creationId xmlns:a16="http://schemas.microsoft.com/office/drawing/2014/main" id="{12EC9C8A-873B-4973-864A-DD67498D63F1}"/>
                </a:ext>
              </a:extLst>
            </p:cNvPr>
            <p:cNvSpPr txBox="1"/>
            <p:nvPr/>
          </p:nvSpPr>
          <p:spPr>
            <a:xfrm>
              <a:off x="1404713" y="4101484"/>
              <a:ext cx="1269507" cy="461665"/>
            </a:xfrm>
            <a:prstGeom prst="rect">
              <a:avLst/>
            </a:prstGeom>
            <a:noFill/>
          </p:spPr>
          <p:txBody>
            <a:bodyPr wrap="square" rtlCol="0">
              <a:spAutoFit/>
            </a:bodyPr>
            <a:lstStyle/>
            <a:p>
              <a:pPr algn="ctr"/>
              <a:r>
                <a:rPr lang="en-US" sz="2400" b="1">
                  <a:solidFill>
                    <a:schemeClr val="bg1"/>
                  </a:solidFill>
                  <a:latin typeface="Arial" panose="020B0604020202020204" pitchFamily="34" charset="0"/>
                  <a:cs typeface="Arial" panose="020B0604020202020204" pitchFamily="34" charset="0"/>
                </a:rPr>
                <a:t>Tên</a:t>
              </a:r>
              <a:endParaRPr lang="vi-VN" sz="2400" b="1">
                <a:solidFill>
                  <a:schemeClr val="bg1"/>
                </a:solidFill>
                <a:latin typeface="Arial" panose="020B0604020202020204" pitchFamily="34" charset="0"/>
                <a:cs typeface="Arial" panose="020B0604020202020204" pitchFamily="34" charset="0"/>
              </a:endParaRPr>
            </a:p>
          </p:txBody>
        </p:sp>
      </p:grpSp>
      <p:grpSp>
        <p:nvGrpSpPr>
          <p:cNvPr id="10" name="Nhóm 9">
            <a:extLst>
              <a:ext uri="{FF2B5EF4-FFF2-40B4-BE49-F238E27FC236}">
                <a16:creationId xmlns:a16="http://schemas.microsoft.com/office/drawing/2014/main" id="{44B97868-CF87-4381-94C9-3653C94FEB77}"/>
              </a:ext>
            </a:extLst>
          </p:cNvPr>
          <p:cNvGrpSpPr/>
          <p:nvPr/>
        </p:nvGrpSpPr>
        <p:grpSpPr>
          <a:xfrm>
            <a:off x="-6246312" y="2034469"/>
            <a:ext cx="2124635" cy="2824922"/>
            <a:chOff x="3684491" y="2034469"/>
            <a:chExt cx="2124635" cy="2824922"/>
          </a:xfrm>
        </p:grpSpPr>
        <p:sp>
          <p:nvSpPr>
            <p:cNvPr id="11" name="Hình chữ nhật 10">
              <a:extLst>
                <a:ext uri="{FF2B5EF4-FFF2-40B4-BE49-F238E27FC236}">
                  <a16:creationId xmlns:a16="http://schemas.microsoft.com/office/drawing/2014/main" id="{E0F27218-5799-4C87-BBF8-573E4935FEC6}"/>
                </a:ext>
              </a:extLst>
            </p:cNvPr>
            <p:cNvSpPr/>
            <p:nvPr/>
          </p:nvSpPr>
          <p:spPr>
            <a:xfrm>
              <a:off x="3684491" y="2034469"/>
              <a:ext cx="2124635" cy="2824922"/>
            </a:xfrm>
            <a:prstGeom prst="rect">
              <a:avLst/>
            </a:prstGeom>
            <a:solidFill>
              <a:srgbClr val="D86A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Hình chữ nhật 11">
              <a:extLst>
                <a:ext uri="{FF2B5EF4-FFF2-40B4-BE49-F238E27FC236}">
                  <a16:creationId xmlns:a16="http://schemas.microsoft.com/office/drawing/2014/main" id="{CB25EE24-C205-4C55-89A5-91F36BB2CF41}"/>
                </a:ext>
              </a:extLst>
            </p:cNvPr>
            <p:cNvSpPr/>
            <p:nvPr/>
          </p:nvSpPr>
          <p:spPr>
            <a:xfrm>
              <a:off x="3881236" y="2334827"/>
              <a:ext cx="1731145" cy="1624614"/>
            </a:xfrm>
            <a:prstGeom prst="rect">
              <a:avLst/>
            </a:prstGeom>
            <a:blipFill dpi="0" rotWithShape="1">
              <a:blip r:embed="rId3">
                <a:extLst>
                  <a:ext uri="{28A0092B-C50C-407E-A947-70E740481C1C}">
                    <a14:useLocalDpi xmlns:a14="http://schemas.microsoft.com/office/drawing/2010/main" val="0"/>
                  </a:ext>
                </a:extLst>
              </a:blip>
              <a:srcRect/>
              <a:stretch>
                <a:fillRect t="-2655" b="-265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Hộp Văn bản 12">
              <a:extLst>
                <a:ext uri="{FF2B5EF4-FFF2-40B4-BE49-F238E27FC236}">
                  <a16:creationId xmlns:a16="http://schemas.microsoft.com/office/drawing/2014/main" id="{13B63990-6D10-40E7-B18E-405CEE7FB9CB}"/>
                </a:ext>
              </a:extLst>
            </p:cNvPr>
            <p:cNvSpPr txBox="1"/>
            <p:nvPr/>
          </p:nvSpPr>
          <p:spPr>
            <a:xfrm>
              <a:off x="4112055" y="4101484"/>
              <a:ext cx="1269507" cy="461665"/>
            </a:xfrm>
            <a:prstGeom prst="rect">
              <a:avLst/>
            </a:prstGeom>
            <a:noFill/>
          </p:spPr>
          <p:txBody>
            <a:bodyPr wrap="square" rtlCol="0">
              <a:spAutoFit/>
            </a:bodyPr>
            <a:lstStyle/>
            <a:p>
              <a:pPr algn="ctr"/>
              <a:r>
                <a:rPr lang="en-US" sz="2400" b="1">
                  <a:solidFill>
                    <a:schemeClr val="bg1"/>
                  </a:solidFill>
                  <a:latin typeface="Arial" panose="020B0604020202020204" pitchFamily="34" charset="0"/>
                  <a:cs typeface="Arial" panose="020B0604020202020204" pitchFamily="34" charset="0"/>
                </a:rPr>
                <a:t>Tên</a:t>
              </a:r>
              <a:endParaRPr lang="vi-VN" sz="2400" b="1">
                <a:solidFill>
                  <a:schemeClr val="bg1"/>
                </a:solidFill>
                <a:latin typeface="Arial" panose="020B0604020202020204" pitchFamily="34" charset="0"/>
                <a:cs typeface="Arial" panose="020B0604020202020204" pitchFamily="34" charset="0"/>
              </a:endParaRPr>
            </a:p>
          </p:txBody>
        </p:sp>
      </p:grpSp>
      <p:grpSp>
        <p:nvGrpSpPr>
          <p:cNvPr id="14" name="Nhóm 13">
            <a:extLst>
              <a:ext uri="{FF2B5EF4-FFF2-40B4-BE49-F238E27FC236}">
                <a16:creationId xmlns:a16="http://schemas.microsoft.com/office/drawing/2014/main" id="{09963FE4-3D55-416B-A29C-ABA536C40BB5}"/>
              </a:ext>
            </a:extLst>
          </p:cNvPr>
          <p:cNvGrpSpPr/>
          <p:nvPr/>
        </p:nvGrpSpPr>
        <p:grpSpPr>
          <a:xfrm>
            <a:off x="15672296" y="2033951"/>
            <a:ext cx="2124635" cy="2824922"/>
            <a:chOff x="6391833" y="2033951"/>
            <a:chExt cx="2124635" cy="2824922"/>
          </a:xfrm>
        </p:grpSpPr>
        <p:sp>
          <p:nvSpPr>
            <p:cNvPr id="15" name="Hình chữ nhật 14">
              <a:extLst>
                <a:ext uri="{FF2B5EF4-FFF2-40B4-BE49-F238E27FC236}">
                  <a16:creationId xmlns:a16="http://schemas.microsoft.com/office/drawing/2014/main" id="{A089EC9D-A706-4CD3-A8BD-1B267DD1EB47}"/>
                </a:ext>
              </a:extLst>
            </p:cNvPr>
            <p:cNvSpPr/>
            <p:nvPr/>
          </p:nvSpPr>
          <p:spPr>
            <a:xfrm>
              <a:off x="6391833" y="2033951"/>
              <a:ext cx="2124635" cy="2824922"/>
            </a:xfrm>
            <a:prstGeom prst="rect">
              <a:avLst/>
            </a:prstGeom>
            <a:solidFill>
              <a:srgbClr val="D86A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Hình chữ nhật 15">
              <a:extLst>
                <a:ext uri="{FF2B5EF4-FFF2-40B4-BE49-F238E27FC236}">
                  <a16:creationId xmlns:a16="http://schemas.microsoft.com/office/drawing/2014/main" id="{59CC79B8-BBA5-4FF7-9E6A-1C1E836D8CA9}"/>
                </a:ext>
              </a:extLst>
            </p:cNvPr>
            <p:cNvSpPr/>
            <p:nvPr/>
          </p:nvSpPr>
          <p:spPr>
            <a:xfrm>
              <a:off x="6588578" y="2334827"/>
              <a:ext cx="1731145" cy="1624614"/>
            </a:xfrm>
            <a:prstGeom prst="rect">
              <a:avLst/>
            </a:prstGeom>
            <a:blipFill dpi="0" rotWithShape="1">
              <a:blip r:embed="rId4">
                <a:extLst>
                  <a:ext uri="{28A0092B-C50C-407E-A947-70E740481C1C}">
                    <a14:useLocalDpi xmlns:a14="http://schemas.microsoft.com/office/drawing/2010/main" val="0"/>
                  </a:ext>
                </a:extLst>
              </a:blip>
              <a:srcRect/>
              <a:stretch>
                <a:fillRect l="-4657" r="-465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Hộp Văn bản 16">
              <a:extLst>
                <a:ext uri="{FF2B5EF4-FFF2-40B4-BE49-F238E27FC236}">
                  <a16:creationId xmlns:a16="http://schemas.microsoft.com/office/drawing/2014/main" id="{E5866D4C-620D-4C03-B927-79524A509787}"/>
                </a:ext>
              </a:extLst>
            </p:cNvPr>
            <p:cNvSpPr txBox="1"/>
            <p:nvPr/>
          </p:nvSpPr>
          <p:spPr>
            <a:xfrm>
              <a:off x="6819396" y="4091124"/>
              <a:ext cx="1269507" cy="461665"/>
            </a:xfrm>
            <a:prstGeom prst="rect">
              <a:avLst/>
            </a:prstGeom>
            <a:noFill/>
          </p:spPr>
          <p:txBody>
            <a:bodyPr wrap="square" rtlCol="0">
              <a:spAutoFit/>
            </a:bodyPr>
            <a:lstStyle/>
            <a:p>
              <a:pPr algn="ctr"/>
              <a:r>
                <a:rPr lang="en-US" sz="2400" b="1">
                  <a:solidFill>
                    <a:schemeClr val="bg1"/>
                  </a:solidFill>
                  <a:latin typeface="Arial" panose="020B0604020202020204" pitchFamily="34" charset="0"/>
                  <a:cs typeface="Arial" panose="020B0604020202020204" pitchFamily="34" charset="0"/>
                </a:rPr>
                <a:t>Tên</a:t>
              </a:r>
              <a:endParaRPr lang="vi-VN" sz="2400" b="1">
                <a:solidFill>
                  <a:schemeClr val="bg1"/>
                </a:solidFill>
                <a:latin typeface="Arial" panose="020B0604020202020204" pitchFamily="34" charset="0"/>
                <a:cs typeface="Arial" panose="020B0604020202020204" pitchFamily="34" charset="0"/>
              </a:endParaRPr>
            </a:p>
          </p:txBody>
        </p:sp>
      </p:grpSp>
      <p:grpSp>
        <p:nvGrpSpPr>
          <p:cNvPr id="18" name="Nhóm 17">
            <a:extLst>
              <a:ext uri="{FF2B5EF4-FFF2-40B4-BE49-F238E27FC236}">
                <a16:creationId xmlns:a16="http://schemas.microsoft.com/office/drawing/2014/main" id="{A723C95B-0FB0-4031-A76D-5C38E573E8FE}"/>
              </a:ext>
            </a:extLst>
          </p:cNvPr>
          <p:cNvGrpSpPr/>
          <p:nvPr/>
        </p:nvGrpSpPr>
        <p:grpSpPr>
          <a:xfrm>
            <a:off x="23398203" y="2033951"/>
            <a:ext cx="2124635" cy="2824922"/>
            <a:chOff x="9099175" y="2033951"/>
            <a:chExt cx="2124635" cy="2824922"/>
          </a:xfrm>
        </p:grpSpPr>
        <p:sp>
          <p:nvSpPr>
            <p:cNvPr id="19" name="Hình chữ nhật 18">
              <a:extLst>
                <a:ext uri="{FF2B5EF4-FFF2-40B4-BE49-F238E27FC236}">
                  <a16:creationId xmlns:a16="http://schemas.microsoft.com/office/drawing/2014/main" id="{EEFBBA9E-DECC-43D9-959C-D229B732D4B5}"/>
                </a:ext>
              </a:extLst>
            </p:cNvPr>
            <p:cNvSpPr/>
            <p:nvPr/>
          </p:nvSpPr>
          <p:spPr>
            <a:xfrm>
              <a:off x="9099175" y="2033951"/>
              <a:ext cx="2124635" cy="2824922"/>
            </a:xfrm>
            <a:prstGeom prst="rect">
              <a:avLst/>
            </a:prstGeom>
            <a:solidFill>
              <a:srgbClr val="D86A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Hình chữ nhật 19">
              <a:extLst>
                <a:ext uri="{FF2B5EF4-FFF2-40B4-BE49-F238E27FC236}">
                  <a16:creationId xmlns:a16="http://schemas.microsoft.com/office/drawing/2014/main" id="{29BC6A1C-A05A-4A56-AF54-AAD61E5A9D48}"/>
                </a:ext>
              </a:extLst>
            </p:cNvPr>
            <p:cNvSpPr/>
            <p:nvPr/>
          </p:nvSpPr>
          <p:spPr>
            <a:xfrm>
              <a:off x="9297881" y="2334827"/>
              <a:ext cx="1731145" cy="1624614"/>
            </a:xfrm>
            <a:prstGeom prst="rect">
              <a:avLst/>
            </a:prstGeom>
            <a:blipFill dpi="0" rotWithShape="1">
              <a:blip r:embed="rId5">
                <a:extLst>
                  <a:ext uri="{28A0092B-C50C-407E-A947-70E740481C1C}">
                    <a14:useLocalDpi xmlns:a14="http://schemas.microsoft.com/office/drawing/2010/main" val="0"/>
                  </a:ext>
                </a:extLst>
              </a:blip>
              <a:srcRect/>
              <a:stretch>
                <a:fillRect t="-3279" b="-327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Hộp Văn bản 20">
              <a:extLst>
                <a:ext uri="{FF2B5EF4-FFF2-40B4-BE49-F238E27FC236}">
                  <a16:creationId xmlns:a16="http://schemas.microsoft.com/office/drawing/2014/main" id="{9C95A1D9-2466-4C80-903F-FC07817784AC}"/>
                </a:ext>
              </a:extLst>
            </p:cNvPr>
            <p:cNvSpPr txBox="1"/>
            <p:nvPr/>
          </p:nvSpPr>
          <p:spPr>
            <a:xfrm>
              <a:off x="9526738" y="4063526"/>
              <a:ext cx="1269507" cy="461665"/>
            </a:xfrm>
            <a:prstGeom prst="rect">
              <a:avLst/>
            </a:prstGeom>
            <a:noFill/>
          </p:spPr>
          <p:txBody>
            <a:bodyPr wrap="square" rtlCol="0">
              <a:spAutoFit/>
            </a:bodyPr>
            <a:lstStyle/>
            <a:p>
              <a:pPr algn="ctr"/>
              <a:r>
                <a:rPr lang="en-US" sz="2400" b="1">
                  <a:solidFill>
                    <a:schemeClr val="bg1"/>
                  </a:solidFill>
                  <a:latin typeface="Arial" panose="020B0604020202020204" pitchFamily="34" charset="0"/>
                  <a:cs typeface="Arial" panose="020B0604020202020204" pitchFamily="34" charset="0"/>
                </a:rPr>
                <a:t>Tên</a:t>
              </a:r>
              <a:endParaRPr lang="vi-VN" sz="2400" b="1">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51656491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4" name="Hình ảnh 23" descr="Ảnh có chứa bàn, thực phẩm, bát, đĩa&#10;&#10;Mô tả được tạo tự động">
            <a:extLst>
              <a:ext uri="{FF2B5EF4-FFF2-40B4-BE49-F238E27FC236}">
                <a16:creationId xmlns:a16="http://schemas.microsoft.com/office/drawing/2014/main" id="{DF11CC55-19ED-4D9C-870F-B4A4FC085B2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778" b="92000" l="8889" r="93778">
                        <a14:foregroundMark x1="26667" y1="30667" x2="23111" y2="33778"/>
                        <a14:foregroundMark x1="13778" y1="43556" x2="13778" y2="43556"/>
                        <a14:foregroundMark x1="11556" y1="56000" x2="16889" y2="81778"/>
                        <a14:foregroundMark x1="35556" y1="83111" x2="54667" y2="82667"/>
                        <a14:foregroundMark x1="53333" y1="83111" x2="75556" y2="79111"/>
                        <a14:foregroundMark x1="75556" y1="79111" x2="75556" y2="78667"/>
                        <a14:foregroundMark x1="89778" y1="51111" x2="91111" y2="62667"/>
                        <a14:foregroundMark x1="93778" y1="54667" x2="93778" y2="54667"/>
                        <a14:foregroundMark x1="48444" y1="92444" x2="48444" y2="92444"/>
                        <a14:foregroundMark x1="12444" y1="42667" x2="12444" y2="42667"/>
                        <a14:foregroundMark x1="20889" y1="32444" x2="20889" y2="32444"/>
                        <a14:foregroundMark x1="28444" y1="24889" x2="28444" y2="24889"/>
                        <a14:foregroundMark x1="28000" y1="23556" x2="28000" y2="23556"/>
                        <a14:foregroundMark x1="24000" y1="28000" x2="23111" y2="28000"/>
                        <a14:foregroundMark x1="21333" y1="28000" x2="21333" y2="28000"/>
                        <a14:foregroundMark x1="8889" y1="52000" x2="8889" y2="52000"/>
                        <a14:foregroundMark x1="24889" y1="27111" x2="24889" y2="27111"/>
                        <a14:foregroundMark x1="30667" y1="23556" x2="30667" y2="23556"/>
                      </a14:backgroundRemoval>
                    </a14:imgEffect>
                  </a14:imgLayer>
                </a14:imgProps>
              </a:ext>
              <a:ext uri="{28A0092B-C50C-407E-A947-70E740481C1C}">
                <a14:useLocalDpi xmlns:a14="http://schemas.microsoft.com/office/drawing/2010/main" val="0"/>
              </a:ext>
            </a:extLst>
          </a:blip>
          <a:stretch>
            <a:fillRect/>
          </a:stretch>
        </p:blipFill>
        <p:spPr>
          <a:xfrm rot="20404812">
            <a:off x="9969812" y="4822130"/>
            <a:ext cx="1785166" cy="1785166"/>
          </a:xfrm>
          <a:prstGeom prst="rect">
            <a:avLst/>
          </a:prstGeom>
        </p:spPr>
      </p:pic>
      <p:pic>
        <p:nvPicPr>
          <p:cNvPr id="31" name="Hình ảnh 30" descr="Ảnh có chứa đĩa, thực phẩm, bát, chứa&#10;&#10;Mô tả được tạo tự động">
            <a:extLst>
              <a:ext uri="{FF2B5EF4-FFF2-40B4-BE49-F238E27FC236}">
                <a16:creationId xmlns:a16="http://schemas.microsoft.com/office/drawing/2014/main" id="{C4985D62-9904-435B-B713-E9DF8393E8E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374" b="89286" l="2973" r="92703">
                        <a14:foregroundMark x1="15405" y1="21703" x2="14324" y2="38462"/>
                        <a14:foregroundMark x1="10000" y1="23352" x2="10000" y2="38462"/>
                        <a14:foregroundMark x1="10000" y1="38462" x2="12973" y2="44231"/>
                        <a14:foregroundMark x1="7838" y1="56319" x2="14324" y2="69231"/>
                        <a14:foregroundMark x1="39730" y1="89011" x2="48108" y2="89835"/>
                        <a14:foregroundMark x1="39189" y1="7967" x2="51892" y2="9341"/>
                        <a14:foregroundMark x1="45946" y1="3571" x2="45946" y2="3571"/>
                        <a14:foregroundMark x1="6108" y1="34890" x2="7568" y2="40659"/>
                        <a14:foregroundMark x1="5691" y1="33242" x2="6108" y2="34890"/>
                        <a14:foregroundMark x1="5135" y1="31044" x2="5691" y2="33242"/>
                        <a14:foregroundMark x1="21892" y1="73626" x2="32703" y2="78846"/>
                        <a14:foregroundMark x1="33243" y1="82692" x2="60000" y2="85989"/>
                        <a14:foregroundMark x1="55946" y1="87637" x2="65405" y2="85165"/>
                        <a14:foregroundMark x1="76757" y1="71703" x2="72973" y2="79945"/>
                        <a14:foregroundMark x1="88649" y1="60714" x2="87568" y2="65385"/>
                        <a14:foregroundMark x1="92162" y1="45879" x2="92703" y2="50275"/>
                        <a14:foregroundMark x1="90541" y1="34890" x2="91622" y2="41758"/>
                        <a14:foregroundMark x1="84324" y1="68132" x2="84324" y2="73626"/>
                        <a14:foregroundMark x1="86486" y1="67033" x2="86486" y2="67033"/>
                        <a14:foregroundMark x1="6757" y1="51648" x2="11081" y2="61264"/>
                        <a14:foregroundMark x1="5405" y1="49725" x2="6216" y2="53571"/>
                        <a14:foregroundMark x1="4054" y1="33242" x2="4054" y2="32967"/>
                        <a14:foregroundMark x1="4054" y1="34890" x2="4054" y2="33242"/>
                        <a14:foregroundMark x1="4054" y1="39286" x2="4054" y2="34890"/>
                        <a14:foregroundMark x1="4054" y1="42033" x2="4054" y2="39286"/>
                        <a14:foregroundMark x1="4886" y1="27747" x2="10000" y2="15934"/>
                        <a14:foregroundMark x1="4054" y1="29670" x2="4886" y2="27747"/>
                        <a14:foregroundMark x1="10000" y1="15934" x2="10000" y2="15934"/>
                        <a14:foregroundMark x1="20541" y1="10989" x2="28108" y2="7967"/>
                        <a14:foregroundMark x1="30000" y1="20604" x2="30811" y2="35714"/>
                        <a14:foregroundMark x1="32703" y1="21703" x2="32703" y2="31319"/>
                        <a14:foregroundMark x1="32162" y1="1374" x2="33784" y2="1374"/>
                        <a14:foregroundMark x1="54865" y1="1648" x2="54865" y2="1648"/>
                        <a14:foregroundMark x1="70270" y1="9341" x2="70270" y2="9341"/>
                        <a14:foregroundMark x1="75405" y1="11813" x2="75405" y2="11813"/>
                        <a14:foregroundMark x1="77027" y1="13187" x2="77027" y2="13187"/>
                        <a14:foregroundMark x1="81622" y1="17857" x2="82432" y2="18407"/>
                        <a14:foregroundMark x1="85946" y1="21429" x2="85946" y2="21429"/>
                        <a14:foregroundMark x1="88108" y1="27747" x2="88108" y2="27747"/>
                        <a14:foregroundMark x1="79459" y1="15385" x2="79459" y2="15385"/>
                        <a14:foregroundMark x1="81892" y1="18407" x2="78919" y2="12637"/>
                        <a14:foregroundMark x1="73784" y1="11538" x2="64054" y2="6319"/>
                        <a14:foregroundMark x1="61892" y1="4121" x2="64324" y2="5495"/>
                        <a14:foregroundMark x1="67297" y1="6319" x2="68649" y2="7692"/>
                        <a14:foregroundMark x1="71081" y1="9066" x2="72973" y2="10440"/>
                        <a14:foregroundMark x1="58919" y1="3571" x2="58108" y2="3297"/>
                        <a14:foregroundMark x1="57297" y1="2747" x2="61081" y2="4670"/>
                        <a14:foregroundMark x1="61622" y1="4121" x2="65405" y2="5495"/>
                        <a14:foregroundMark x1="14595" y1="11813" x2="18108" y2="9890"/>
                        <a14:foregroundMark x1="21351" y1="6593" x2="25946" y2="5769"/>
                        <a14:foregroundMark x1="28378" y1="4670" x2="28378" y2="4670"/>
                        <a14:foregroundMark x1="30270" y1="3571" x2="27838" y2="3571"/>
                        <a14:foregroundMark x1="27568" y1="5220" x2="26757" y2="5220"/>
                        <a14:foregroundMark x1="25946" y1="5220" x2="25946" y2="5220"/>
                        <a14:foregroundMark x1="12973" y1="11813" x2="12973" y2="11813"/>
                        <a14:foregroundMark x1="3514" y1="33791" x2="3514" y2="33791"/>
                        <a14:foregroundMark x1="3243" y1="37088" x2="2973" y2="38462"/>
                        <a14:foregroundMark x1="4324" y1="45604" x2="4595" y2="48352"/>
                        <a14:foregroundMark x1="4865" y1="23352" x2="4865" y2="25824"/>
                        <a14:foregroundMark x1="18919" y1="8516" x2="21081" y2="7692"/>
                        <a14:foregroundMark x1="25135" y1="5220" x2="26486" y2="4670"/>
                        <a14:foregroundMark x1="3514" y1="33791" x2="3514" y2="35989"/>
                        <a14:foregroundMark x1="3784" y1="28022" x2="3514" y2="31044"/>
                        <a14:foregroundMark x1="3784" y1="39286" x2="3784" y2="42033"/>
                        <a14:backgroundMark x1="1081" y1="54396" x2="2162" y2="60989"/>
                        <a14:backgroundMark x1="270" y1="33242" x2="270" y2="33242"/>
                      </a14:backgroundRemoval>
                    </a14:imgEffect>
                  </a14:imgLayer>
                </a14:imgProps>
              </a:ext>
              <a:ext uri="{28A0092B-C50C-407E-A947-70E740481C1C}">
                <a14:useLocalDpi xmlns:a14="http://schemas.microsoft.com/office/drawing/2010/main" val="0"/>
              </a:ext>
            </a:extLst>
          </a:blip>
          <a:stretch>
            <a:fillRect/>
          </a:stretch>
        </p:blipFill>
        <p:spPr>
          <a:xfrm>
            <a:off x="8212274" y="5208021"/>
            <a:ext cx="1609737" cy="1583634"/>
          </a:xfrm>
          <a:prstGeom prst="rect">
            <a:avLst/>
          </a:prstGeom>
        </p:spPr>
      </p:pic>
      <p:pic>
        <p:nvPicPr>
          <p:cNvPr id="33" name="Hình ảnh 32" descr="Ảnh có chứa bàn, cà phê, sàn&#10;&#10;Mô tả được tạo tự động">
            <a:extLst>
              <a:ext uri="{FF2B5EF4-FFF2-40B4-BE49-F238E27FC236}">
                <a16:creationId xmlns:a16="http://schemas.microsoft.com/office/drawing/2014/main" id="{6D1E0174-F667-45D5-86AE-F6B89B948EC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81950" y1="73056" x2="83111" y2="72000"/>
                        <a14:backgroundMark x1="27111" y1="76000" x2="47556" y2="83556"/>
                        <a14:backgroundMark x1="81778" y1="72889" x2="68000" y2="82222"/>
                        <a14:backgroundMark x1="12889" y1="68000" x2="24000" y2="78667"/>
                      </a14:backgroundRemoval>
                    </a14:imgEffect>
                  </a14:imgLayer>
                </a14:imgProps>
              </a:ext>
              <a:ext uri="{28A0092B-C50C-407E-A947-70E740481C1C}">
                <a14:useLocalDpi xmlns:a14="http://schemas.microsoft.com/office/drawing/2010/main" val="0"/>
              </a:ext>
            </a:extLst>
          </a:blip>
          <a:stretch>
            <a:fillRect/>
          </a:stretch>
        </p:blipFill>
        <p:spPr>
          <a:xfrm>
            <a:off x="9297393" y="1857444"/>
            <a:ext cx="3130003" cy="3130003"/>
          </a:xfrm>
          <a:prstGeom prst="rect">
            <a:avLst/>
          </a:prstGeom>
        </p:spPr>
      </p:pic>
      <p:pic>
        <p:nvPicPr>
          <p:cNvPr id="35" name="Hình ảnh 34" descr="Ảnh có chứa thực phẩm, bàn, đĩa, tách&#10;&#10;Mô tả được tạo tự động">
            <a:extLst>
              <a:ext uri="{FF2B5EF4-FFF2-40B4-BE49-F238E27FC236}">
                <a16:creationId xmlns:a16="http://schemas.microsoft.com/office/drawing/2014/main" id="{3DB7A181-65A1-4922-AA1A-E8D033168B00}"/>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3713" b="99505" l="8870" r="94783">
                        <a14:foregroundMark x1="21217" y1="30941" x2="20522" y2="52228"/>
                        <a14:foregroundMark x1="19304" y1="36386" x2="17217" y2="57426"/>
                        <a14:foregroundMark x1="19304" y1="62376" x2="24696" y2="73515"/>
                        <a14:foregroundMark x1="24696" y1="73515" x2="25391" y2="74010"/>
                        <a14:foregroundMark x1="29043" y1="82673" x2="32696" y2="86139"/>
                        <a14:foregroundMark x1="37217" y1="92822" x2="43478" y2="96040"/>
                        <a14:foregroundMark x1="48174" y1="95297" x2="57565" y2="96782"/>
                        <a14:foregroundMark x1="57565" y1="96782" x2="59304" y2="96535"/>
                        <a14:foregroundMark x1="65913" y1="93812" x2="73217" y2="92079"/>
                        <a14:foregroundMark x1="71304" y1="94554" x2="71304" y2="94554"/>
                        <a14:foregroundMark x1="69043" y1="99752" x2="69043" y2="99752"/>
                        <a14:foregroundMark x1="71652" y1="93812" x2="71652" y2="93812"/>
                        <a14:foregroundMark x1="73217" y1="95297" x2="73217" y2="95297"/>
                        <a14:foregroundMark x1="86087" y1="22277" x2="87652" y2="35149"/>
                        <a14:foregroundMark x1="70609" y1="16089" x2="78609" y2="21535"/>
                        <a14:foregroundMark x1="62783" y1="11881" x2="51478" y2="11386"/>
                        <a14:foregroundMark x1="45043" y1="9653" x2="36870" y2="16089"/>
                        <a14:foregroundMark x1="36870" y1="16089" x2="36348" y2="16584"/>
                        <a14:foregroundMark x1="51652" y1="4208" x2="51652" y2="4208"/>
                        <a14:foregroundMark x1="46087" y1="15842" x2="58087" y2="26238"/>
                        <a14:foregroundMark x1="54957" y1="12871" x2="62435" y2="23267"/>
                        <a14:foregroundMark x1="33391" y1="12624" x2="27130" y2="22525"/>
                        <a14:foregroundMark x1="27130" y1="22525" x2="27130" y2="22525"/>
                        <a14:foregroundMark x1="44522" y1="4703" x2="44522" y2="4703"/>
                        <a14:foregroundMark x1="54957" y1="3960" x2="54957" y2="3960"/>
                        <a14:foregroundMark x1="62609" y1="5198" x2="62609" y2="5198"/>
                        <a14:foregroundMark x1="90783" y1="45297" x2="90783" y2="54703"/>
                        <a14:foregroundMark x1="94087" y1="52970" x2="94087" y2="52970"/>
                        <a14:foregroundMark x1="91826" y1="33416" x2="91826" y2="33416"/>
                        <a14:foregroundMark x1="76348" y1="13119" x2="76348" y2="13119"/>
                        <a14:foregroundMark x1="73739" y1="10891" x2="73739" y2="10891"/>
                        <a14:foregroundMark x1="67304" y1="7921" x2="67304" y2="7921"/>
                        <a14:foregroundMark x1="65739" y1="5693" x2="65739" y2="5693"/>
                        <a14:foregroundMark x1="78087" y1="14109" x2="78087" y2="14109"/>
                        <a14:foregroundMark x1="74261" y1="11139" x2="74261" y2="11139"/>
                        <a14:foregroundMark x1="70957" y1="8168" x2="70957" y2="8168"/>
                        <a14:foregroundMark x1="66957" y1="6931" x2="66957" y2="6931"/>
                        <a14:foregroundMark x1="70261" y1="8663" x2="70957" y2="9901"/>
                        <a14:foregroundMark x1="68696" y1="9406" x2="72000" y2="11634"/>
                        <a14:foregroundMark x1="74087" y1="10396" x2="74957" y2="11881"/>
                        <a14:foregroundMark x1="76522" y1="14356" x2="77217" y2="14604"/>
                        <a14:foregroundMark x1="26087" y1="79950" x2="26087" y2="79950"/>
                        <a14:foregroundMark x1="23652" y1="79208" x2="28000" y2="83911"/>
                        <a14:foregroundMark x1="27478" y1="84406" x2="30957" y2="87376"/>
                        <a14:foregroundMark x1="21217" y1="74505" x2="21217" y2="74505"/>
                        <a14:foregroundMark x1="77043" y1="87871" x2="77043" y2="87871"/>
                        <a14:foregroundMark x1="75130" y1="92079" x2="75130" y2="92079"/>
                        <a14:foregroundMark x1="94783" y1="55941" x2="94783" y2="55941"/>
                        <a14:foregroundMark x1="93217" y1="39851" x2="93217" y2="39851"/>
                        <a14:foregroundMark x1="92000" y1="35149" x2="92000" y2="35149"/>
                        <a14:foregroundMark x1="78087" y1="11881" x2="78087" y2="11881"/>
                        <a14:foregroundMark x1="75826" y1="11634" x2="75826" y2="11634"/>
                        <a14:foregroundMark x1="73217" y1="8663" x2="73217" y2="8663"/>
                        <a14:foregroundMark x1="69043" y1="6931" x2="69043" y2="6931"/>
                        <a14:foregroundMark x1="67478" y1="6436" x2="67478" y2="6436"/>
                        <a14:foregroundMark x1="73217" y1="15347" x2="73217" y2="15347"/>
                      </a14:backgroundRemoval>
                    </a14:imgEffect>
                  </a14:imgLayer>
                </a14:imgProps>
              </a:ext>
              <a:ext uri="{28A0092B-C50C-407E-A947-70E740481C1C}">
                <a14:useLocalDpi xmlns:a14="http://schemas.microsoft.com/office/drawing/2010/main" val="0"/>
              </a:ext>
            </a:extLst>
          </a:blip>
          <a:stretch>
            <a:fillRect/>
          </a:stretch>
        </p:blipFill>
        <p:spPr>
          <a:xfrm>
            <a:off x="9496558" y="659180"/>
            <a:ext cx="2156270" cy="1515014"/>
          </a:xfrm>
          <a:prstGeom prst="rect">
            <a:avLst/>
          </a:prstGeom>
        </p:spPr>
      </p:pic>
      <p:pic>
        <p:nvPicPr>
          <p:cNvPr id="37" name="Hình ảnh 36" descr="Ảnh có chứa bàn, trong nhà, thực phẩm&#10;&#10;Mô tả được tạo tự động">
            <a:extLst>
              <a:ext uri="{FF2B5EF4-FFF2-40B4-BE49-F238E27FC236}">
                <a16:creationId xmlns:a16="http://schemas.microsoft.com/office/drawing/2014/main" id="{F70C5CE4-B998-4340-A592-5FD0197F51C7}"/>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9928" b="98239" l="10000" r="90000">
                        <a14:foregroundMark x1="23500" y1="50681" x2="23500" y2="50681"/>
                        <a14:foregroundMark x1="21000" y1="43795" x2="21950" y2="48199"/>
                        <a14:foregroundMark x1="24400" y1="53963" x2="26750" y2="60208"/>
                        <a14:foregroundMark x1="25950" y1="56285" x2="27200" y2="58767"/>
                        <a14:foregroundMark x1="27600" y1="57246" x2="27600" y2="57246"/>
                        <a14:foregroundMark x1="19800" y1="42594" x2="19800" y2="42594"/>
                        <a14:foregroundMark x1="20600" y1="44436" x2="21300" y2="46918"/>
                        <a14:foregroundMark x1="37450" y1="83987" x2="39400" y2="87910"/>
                        <a14:foregroundMark x1="39000" y1="88711" x2="42400" y2="93355"/>
                        <a14:foregroundMark x1="43850" y1="89512" x2="47750" y2="91193"/>
                        <a14:foregroundMark x1="32400" y1="83267" x2="35700" y2="90873"/>
                        <a14:foregroundMark x1="29350" y1="85268" x2="31700" y2="90072"/>
                        <a14:foregroundMark x1="24700" y1="76381" x2="27600" y2="83427"/>
                        <a14:foregroundMark x1="27600" y1="83427" x2="27800" y2="83587"/>
                        <a14:foregroundMark x1="23500" y1="74860" x2="24700" y2="81505"/>
                        <a14:foregroundMark x1="23400" y1="72138" x2="24200" y2="76061"/>
                        <a14:foregroundMark x1="22450" y1="70296" x2="24000" y2="77342"/>
                        <a14:foregroundMark x1="22350" y1="69335" x2="23150" y2="72298"/>
                        <a14:foregroundMark x1="21750" y1="68615" x2="21750" y2="68615"/>
                        <a14:foregroundMark x1="37750" y1="75100" x2="41050" y2="80064"/>
                        <a14:foregroundMark x1="41050" y1="80064" x2="41800" y2="80624"/>
                        <a14:foregroundMark x1="39100" y1="72298" x2="42950" y2="77342"/>
                        <a14:foregroundMark x1="42950" y1="77342" x2="48100" y2="80624"/>
                        <a14:foregroundMark x1="48100" y1="80624" x2="48350" y2="80464"/>
                        <a14:foregroundMark x1="44850" y1="72618" x2="48350" y2="77502"/>
                        <a14:foregroundMark x1="48350" y1="77502" x2="50100" y2="78703"/>
                        <a14:foregroundMark x1="35600" y1="79824" x2="39700" y2="84708"/>
                        <a14:foregroundMark x1="39700" y1="84708" x2="42200" y2="85749"/>
                        <a14:foregroundMark x1="37850" y1="77182" x2="41150" y2="86549"/>
                        <a14:foregroundMark x1="42800" y1="98239" x2="42800" y2="98239"/>
                        <a14:backgroundMark x1="66450" y1="20096" x2="78050" y2="60208"/>
                        <a14:backgroundMark x1="78050" y1="60208" x2="78700" y2="60929"/>
                        <a14:backgroundMark x1="61000" y1="23219" x2="81850" y2="51721"/>
                        <a14:backgroundMark x1="64400" y1="43155" x2="68900" y2="54123"/>
                        <a14:backgroundMark x1="24600" y1="41313" x2="25000" y2="45236"/>
                      </a14:backgroundRemoval>
                    </a14:imgEffect>
                  </a14:imgLayer>
                </a14:imgProps>
              </a:ext>
              <a:ext uri="{28A0092B-C50C-407E-A947-70E740481C1C}">
                <a14:useLocalDpi xmlns:a14="http://schemas.microsoft.com/office/drawing/2010/main" val="0"/>
              </a:ext>
            </a:extLst>
          </a:blip>
          <a:srcRect l="14534" t="28971" r="30879" b="-1728"/>
          <a:stretch/>
        </p:blipFill>
        <p:spPr>
          <a:xfrm rot="20260440">
            <a:off x="12218307" y="-2260254"/>
            <a:ext cx="1676770" cy="1395729"/>
          </a:xfrm>
          <a:prstGeom prst="rect">
            <a:avLst/>
          </a:prstGeom>
        </p:spPr>
      </p:pic>
      <p:sp>
        <p:nvSpPr>
          <p:cNvPr id="28" name="Hộp Văn bản 27">
            <a:extLst>
              <a:ext uri="{FF2B5EF4-FFF2-40B4-BE49-F238E27FC236}">
                <a16:creationId xmlns:a16="http://schemas.microsoft.com/office/drawing/2014/main" id="{2C508FEC-FC88-4956-AF73-D870FF74E34F}"/>
              </a:ext>
            </a:extLst>
          </p:cNvPr>
          <p:cNvSpPr txBox="1"/>
          <p:nvPr/>
        </p:nvSpPr>
        <p:spPr>
          <a:xfrm>
            <a:off x="488198" y="-6597924"/>
            <a:ext cx="5525588" cy="923330"/>
          </a:xfrm>
          <a:prstGeom prst="rect">
            <a:avLst/>
          </a:prstGeom>
          <a:noFill/>
        </p:spPr>
        <p:txBody>
          <a:bodyPr wrap="square" rtlCol="0">
            <a:spAutoFit/>
          </a:bodyPr>
          <a:lstStyle/>
          <a:p>
            <a:r>
              <a:rPr lang="vi-VN" sz="5400" b="1">
                <a:solidFill>
                  <a:srgbClr val="D86A04"/>
                </a:solidFill>
              </a:rPr>
              <a:t>Tào Phớ</a:t>
            </a:r>
          </a:p>
        </p:txBody>
      </p:sp>
      <p:sp>
        <p:nvSpPr>
          <p:cNvPr id="18" name="Hộp Văn bản 17">
            <a:extLst>
              <a:ext uri="{FF2B5EF4-FFF2-40B4-BE49-F238E27FC236}">
                <a16:creationId xmlns:a16="http://schemas.microsoft.com/office/drawing/2014/main" id="{6DE408AD-E660-4190-927E-221F212221BB}"/>
              </a:ext>
            </a:extLst>
          </p:cNvPr>
          <p:cNvSpPr txBox="1"/>
          <p:nvPr/>
        </p:nvSpPr>
        <p:spPr>
          <a:xfrm>
            <a:off x="51339" y="562817"/>
            <a:ext cx="8906049" cy="954107"/>
          </a:xfrm>
          <a:prstGeom prst="rect">
            <a:avLst/>
          </a:prstGeom>
          <a:noFill/>
        </p:spPr>
        <p:txBody>
          <a:bodyPr wrap="square" rtlCol="0">
            <a:spAutoFit/>
          </a:bodyPr>
          <a:lstStyle/>
          <a:p>
            <a:r>
              <a:rPr lang="en-GB" sz="2800" i="0">
                <a:solidFill>
                  <a:schemeClr val="accent2"/>
                </a:solidFill>
                <a:effectLst/>
                <a:latin typeface="Times New Roman" panose="02020603050405020304" pitchFamily="18" charset="0"/>
                <a:cs typeface="Times New Roman" panose="02020603050405020304" pitchFamily="18" charset="0"/>
              </a:rPr>
              <a:t>Bài toán đặt ra:Tập dữ liệu chữ số viết tay MNIST</a:t>
            </a:r>
          </a:p>
          <a:p>
            <a:endParaRPr lang="vi-VN" sz="2800">
              <a:solidFill>
                <a:schemeClr val="accent2"/>
              </a:solidFill>
              <a:latin typeface="Times New Roman" panose="02020603050405020304" pitchFamily="18" charset="0"/>
              <a:cs typeface="Times New Roman" panose="02020603050405020304" pitchFamily="18" charset="0"/>
            </a:endParaRPr>
          </a:p>
        </p:txBody>
      </p:sp>
      <p:sp>
        <p:nvSpPr>
          <p:cNvPr id="20" name="Hình chữ nhật 19">
            <a:extLst>
              <a:ext uri="{FF2B5EF4-FFF2-40B4-BE49-F238E27FC236}">
                <a16:creationId xmlns:a16="http://schemas.microsoft.com/office/drawing/2014/main" id="{88EF345A-FE80-487A-89B7-65F93E8D1AB5}"/>
              </a:ext>
            </a:extLst>
          </p:cNvPr>
          <p:cNvSpPr/>
          <p:nvPr/>
        </p:nvSpPr>
        <p:spPr>
          <a:xfrm>
            <a:off x="0" y="-39830"/>
            <a:ext cx="12191999" cy="6198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Hộp Văn bản 20">
            <a:extLst>
              <a:ext uri="{FF2B5EF4-FFF2-40B4-BE49-F238E27FC236}">
                <a16:creationId xmlns:a16="http://schemas.microsoft.com/office/drawing/2014/main" id="{098A980B-55F1-422F-ACA9-0249E5903FE8}"/>
              </a:ext>
            </a:extLst>
          </p:cNvPr>
          <p:cNvSpPr txBox="1"/>
          <p:nvPr/>
        </p:nvSpPr>
        <p:spPr>
          <a:xfrm>
            <a:off x="29411" y="45324"/>
            <a:ext cx="187283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Group Name</a:t>
            </a:r>
            <a:endParaRPr lang="vi-VN" sz="2000" b="1">
              <a:solidFill>
                <a:schemeClr val="bg1"/>
              </a:solidFill>
              <a:latin typeface="Arial" panose="020B0604020202020204" pitchFamily="34" charset="0"/>
              <a:cs typeface="Arial" panose="020B0604020202020204" pitchFamily="34" charset="0"/>
            </a:endParaRPr>
          </a:p>
        </p:txBody>
      </p:sp>
      <p:cxnSp>
        <p:nvCxnSpPr>
          <p:cNvPr id="23" name="Đường nối Thẳng 22">
            <a:extLst>
              <a:ext uri="{FF2B5EF4-FFF2-40B4-BE49-F238E27FC236}">
                <a16:creationId xmlns:a16="http://schemas.microsoft.com/office/drawing/2014/main" id="{F1EF543D-0DAB-41B4-8BC4-B28498F16060}"/>
              </a:ext>
            </a:extLst>
          </p:cNvPr>
          <p:cNvCxnSpPr>
            <a:cxnSpLocks/>
          </p:cNvCxnSpPr>
          <p:nvPr/>
        </p:nvCxnSpPr>
        <p:spPr>
          <a:xfrm>
            <a:off x="0" y="562817"/>
            <a:ext cx="12191999"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5" name="Hộp Văn bản 24">
            <a:extLst>
              <a:ext uri="{FF2B5EF4-FFF2-40B4-BE49-F238E27FC236}">
                <a16:creationId xmlns:a16="http://schemas.microsoft.com/office/drawing/2014/main" id="{48EEA097-290B-4C6E-95B6-227841990152}"/>
              </a:ext>
            </a:extLst>
          </p:cNvPr>
          <p:cNvSpPr txBox="1"/>
          <p:nvPr/>
        </p:nvSpPr>
        <p:spPr>
          <a:xfrm>
            <a:off x="4989769" y="55126"/>
            <a:ext cx="1647929"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Bữa sáng </a:t>
            </a:r>
            <a:endParaRPr lang="vi-VN" sz="2000" b="1">
              <a:solidFill>
                <a:schemeClr val="bg1"/>
              </a:solidFill>
              <a:latin typeface="Arial" panose="020B0604020202020204" pitchFamily="34" charset="0"/>
              <a:cs typeface="Arial" panose="020B0604020202020204" pitchFamily="34" charset="0"/>
            </a:endParaRPr>
          </a:p>
        </p:txBody>
      </p:sp>
      <p:sp>
        <p:nvSpPr>
          <p:cNvPr id="26" name="Hộp Văn bản 25">
            <a:extLst>
              <a:ext uri="{FF2B5EF4-FFF2-40B4-BE49-F238E27FC236}">
                <a16:creationId xmlns:a16="http://schemas.microsoft.com/office/drawing/2014/main" id="{48ED72C9-7C4B-47DF-95AA-B322F4004E74}"/>
              </a:ext>
            </a:extLst>
          </p:cNvPr>
          <p:cNvSpPr txBox="1"/>
          <p:nvPr/>
        </p:nvSpPr>
        <p:spPr>
          <a:xfrm>
            <a:off x="7251320" y="66345"/>
            <a:ext cx="2493531" cy="400110"/>
          </a:xfrm>
          <a:prstGeom prst="rect">
            <a:avLst/>
          </a:prstGeom>
          <a:noFill/>
        </p:spPr>
        <p:txBody>
          <a:bodyPr wrap="square" rtlCol="0">
            <a:spAutoFit/>
          </a:bodyPr>
          <a:lstStyle/>
          <a:p>
            <a:pPr algn="ctr"/>
            <a:r>
              <a:rPr lang="en-US" sz="2000" b="1">
                <a:solidFill>
                  <a:srgbClr val="D86A04"/>
                </a:solidFill>
                <a:latin typeface="Arial" panose="020B0604020202020204" pitchFamily="34" charset="0"/>
                <a:cs typeface="Arial" panose="020B0604020202020204" pitchFamily="34" charset="0"/>
              </a:rPr>
              <a:t>Đồ tráng miệng</a:t>
            </a:r>
            <a:endParaRPr lang="vi-VN" sz="2000" b="1">
              <a:solidFill>
                <a:srgbClr val="D86A04"/>
              </a:solidFill>
              <a:latin typeface="Arial" panose="020B0604020202020204" pitchFamily="34" charset="0"/>
              <a:cs typeface="Arial" panose="020B0604020202020204" pitchFamily="34" charset="0"/>
            </a:endParaRPr>
          </a:p>
        </p:txBody>
      </p:sp>
      <p:sp>
        <p:nvSpPr>
          <p:cNvPr id="27" name="Hộp Văn bản 26">
            <a:extLst>
              <a:ext uri="{FF2B5EF4-FFF2-40B4-BE49-F238E27FC236}">
                <a16:creationId xmlns:a16="http://schemas.microsoft.com/office/drawing/2014/main" id="{726556A7-E130-431E-B52F-39C135BF8E76}"/>
              </a:ext>
            </a:extLst>
          </p:cNvPr>
          <p:cNvSpPr txBox="1"/>
          <p:nvPr/>
        </p:nvSpPr>
        <p:spPr>
          <a:xfrm>
            <a:off x="10248517" y="63316"/>
            <a:ext cx="1647929"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Ăn nhanh</a:t>
            </a:r>
            <a:endParaRPr lang="vi-VN" sz="2000" b="1">
              <a:solidFill>
                <a:schemeClr val="bg1"/>
              </a:solidFill>
              <a:latin typeface="Arial" panose="020B0604020202020204" pitchFamily="34" charset="0"/>
              <a:cs typeface="Arial" panose="020B0604020202020204" pitchFamily="34" charset="0"/>
            </a:endParaRPr>
          </a:p>
        </p:txBody>
      </p:sp>
      <p:sp>
        <p:nvSpPr>
          <p:cNvPr id="29" name="Hình chữ nhật: Góc Tròn 28">
            <a:extLst>
              <a:ext uri="{FF2B5EF4-FFF2-40B4-BE49-F238E27FC236}">
                <a16:creationId xmlns:a16="http://schemas.microsoft.com/office/drawing/2014/main" id="{228D99E0-AE21-4505-A5FF-07A21B69E53E}"/>
              </a:ext>
            </a:extLst>
          </p:cNvPr>
          <p:cNvSpPr/>
          <p:nvPr/>
        </p:nvSpPr>
        <p:spPr>
          <a:xfrm>
            <a:off x="7460429" y="470445"/>
            <a:ext cx="2156270" cy="84412"/>
          </a:xfrm>
          <a:prstGeom prst="roundRect">
            <a:avLst>
              <a:gd name="adj" fmla="val 50000"/>
            </a:avLst>
          </a:prstGeom>
          <a:solidFill>
            <a:srgbClr val="D86A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TextBox 33">
            <a:extLst>
              <a:ext uri="{FF2B5EF4-FFF2-40B4-BE49-F238E27FC236}">
                <a16:creationId xmlns:a16="http://schemas.microsoft.com/office/drawing/2014/main" id="{D5920DB5-D9F0-4459-B98A-5326193491BE}"/>
              </a:ext>
            </a:extLst>
          </p:cNvPr>
          <p:cNvSpPr txBox="1"/>
          <p:nvPr/>
        </p:nvSpPr>
        <p:spPr>
          <a:xfrm>
            <a:off x="209327" y="1396834"/>
            <a:ext cx="9718444" cy="2862322"/>
          </a:xfrm>
          <a:prstGeom prst="rect">
            <a:avLst/>
          </a:prstGeom>
          <a:noFill/>
        </p:spPr>
        <p:txBody>
          <a:bodyPr wrap="square">
            <a:spAutoFit/>
          </a:bodyPr>
          <a:lstStyle/>
          <a:p>
            <a:pPr algn="l"/>
            <a:r>
              <a:rPr lang="vi-VN" sz="2000" b="0" i="0">
                <a:solidFill>
                  <a:schemeClr val="bg1"/>
                </a:solidFill>
                <a:effectLst/>
                <a:latin typeface="+mj-lt"/>
              </a:rPr>
              <a:t>Tập dữ liệu MNIST (Modified National Institute of Standards and Technology database) là một tập dữ liệu lớn chứa các chữ số viết tay thường được dùng trong việc huấn luyện các hệ thống xử lý hình ảnh khác nhau. Tập dữ liệu này cũng được sử dụng rộng rãi để huấn luyện và kiểm thử trong lĩnh vực học máy. Tập dữ liệu được tạo ra bằng cách “trộn lại” các mẫu từ bộ dữ liệu ban đầu của NIST. Những hình ảnh đen trắng từ NIST đã chuẩn hóa về kích thước 28 x 28 pixel và khử răng cưa (spatial anti-aliasing).</a:t>
            </a:r>
          </a:p>
          <a:p>
            <a:pPr algn="l"/>
            <a:r>
              <a:rPr lang="vi-VN" sz="2000" b="0" i="0">
                <a:solidFill>
                  <a:schemeClr val="bg1"/>
                </a:solidFill>
                <a:effectLst/>
                <a:latin typeface="+mj-lt"/>
              </a:rPr>
              <a:t>MNIST được giới thiệu năm 1998 bởi Yann Lecun và cộng sự nhằm đánh giá các mô hình phân lớp. MNIST là tập dữ liệu chữ viết từ 0 đến 9. Tập dữ liệu chữ số viết tay MNIST có 60.000 mẫu ảnh cho tập huấn luyện (train) và 10.000 ảnh cho tập nhận dạng (test).</a:t>
            </a:r>
          </a:p>
        </p:txBody>
      </p:sp>
    </p:spTree>
    <p:extLst>
      <p:ext uri="{BB962C8B-B14F-4D97-AF65-F5344CB8AC3E}">
        <p14:creationId xmlns:p14="http://schemas.microsoft.com/office/powerpoint/2010/main" val="781416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4" name="Hình ảnh 23" descr="Ảnh có chứa bàn, thực phẩm, bát, đĩa&#10;&#10;Mô tả được tạo tự động">
            <a:extLst>
              <a:ext uri="{FF2B5EF4-FFF2-40B4-BE49-F238E27FC236}">
                <a16:creationId xmlns:a16="http://schemas.microsoft.com/office/drawing/2014/main" id="{DF11CC55-19ED-4D9C-870F-B4A4FC085B2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778" b="92000" l="8889" r="93778">
                        <a14:foregroundMark x1="26667" y1="30667" x2="23111" y2="33778"/>
                        <a14:foregroundMark x1="13778" y1="43556" x2="13778" y2="43556"/>
                        <a14:foregroundMark x1="11556" y1="56000" x2="16889" y2="81778"/>
                        <a14:foregroundMark x1="35556" y1="83111" x2="54667" y2="82667"/>
                        <a14:foregroundMark x1="53333" y1="83111" x2="75556" y2="79111"/>
                        <a14:foregroundMark x1="75556" y1="79111" x2="75556" y2="78667"/>
                        <a14:foregroundMark x1="89778" y1="51111" x2="91111" y2="62667"/>
                        <a14:foregroundMark x1="93778" y1="54667" x2="93778" y2="54667"/>
                        <a14:foregroundMark x1="48444" y1="92444" x2="48444" y2="92444"/>
                        <a14:foregroundMark x1="12444" y1="42667" x2="12444" y2="42667"/>
                        <a14:foregroundMark x1="20889" y1="32444" x2="20889" y2="32444"/>
                        <a14:foregroundMark x1="28444" y1="24889" x2="28444" y2="24889"/>
                        <a14:foregroundMark x1="28000" y1="23556" x2="28000" y2="23556"/>
                        <a14:foregroundMark x1="24000" y1="28000" x2="23111" y2="28000"/>
                        <a14:foregroundMark x1="21333" y1="28000" x2="21333" y2="28000"/>
                        <a14:foregroundMark x1="8889" y1="52000" x2="8889" y2="52000"/>
                        <a14:foregroundMark x1="24889" y1="27111" x2="24889" y2="27111"/>
                        <a14:foregroundMark x1="30667" y1="23556" x2="30667" y2="23556"/>
                      </a14:backgroundRemoval>
                    </a14:imgEffect>
                  </a14:imgLayer>
                </a14:imgProps>
              </a:ext>
              <a:ext uri="{28A0092B-C50C-407E-A947-70E740481C1C}">
                <a14:useLocalDpi xmlns:a14="http://schemas.microsoft.com/office/drawing/2010/main" val="0"/>
              </a:ext>
            </a:extLst>
          </a:blip>
          <a:stretch>
            <a:fillRect/>
          </a:stretch>
        </p:blipFill>
        <p:spPr>
          <a:xfrm rot="20404812">
            <a:off x="8165799" y="4822130"/>
            <a:ext cx="1785166" cy="1785166"/>
          </a:xfrm>
          <a:prstGeom prst="rect">
            <a:avLst/>
          </a:prstGeom>
        </p:spPr>
      </p:pic>
      <p:pic>
        <p:nvPicPr>
          <p:cNvPr id="31" name="Hình ảnh 30" descr="Ảnh có chứa đĩa, thực phẩm, bát, chứa&#10;&#10;Mô tả được tạo tự động">
            <a:extLst>
              <a:ext uri="{FF2B5EF4-FFF2-40B4-BE49-F238E27FC236}">
                <a16:creationId xmlns:a16="http://schemas.microsoft.com/office/drawing/2014/main" id="{C4985D62-9904-435B-B713-E9DF8393E8E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374" b="89286" l="2973" r="92703">
                        <a14:foregroundMark x1="15405" y1="21703" x2="14324" y2="38462"/>
                        <a14:foregroundMark x1="10000" y1="23352" x2="10000" y2="38462"/>
                        <a14:foregroundMark x1="10000" y1="38462" x2="12973" y2="44231"/>
                        <a14:foregroundMark x1="7838" y1="56319" x2="14324" y2="69231"/>
                        <a14:foregroundMark x1="39730" y1="89011" x2="48108" y2="89835"/>
                        <a14:foregroundMark x1="39189" y1="7967" x2="51892" y2="9341"/>
                        <a14:foregroundMark x1="45946" y1="3571" x2="45946" y2="3571"/>
                        <a14:foregroundMark x1="6108" y1="34890" x2="7568" y2="40659"/>
                        <a14:foregroundMark x1="5691" y1="33242" x2="6108" y2="34890"/>
                        <a14:foregroundMark x1="5135" y1="31044" x2="5691" y2="33242"/>
                        <a14:foregroundMark x1="21892" y1="73626" x2="32703" y2="78846"/>
                        <a14:foregroundMark x1="33243" y1="82692" x2="60000" y2="85989"/>
                        <a14:foregroundMark x1="55946" y1="87637" x2="65405" y2="85165"/>
                        <a14:foregroundMark x1="76757" y1="71703" x2="72973" y2="79945"/>
                        <a14:foregroundMark x1="88649" y1="60714" x2="87568" y2="65385"/>
                        <a14:foregroundMark x1="92162" y1="45879" x2="92703" y2="50275"/>
                        <a14:foregroundMark x1="90541" y1="34890" x2="91622" y2="41758"/>
                        <a14:foregroundMark x1="84324" y1="68132" x2="84324" y2="73626"/>
                        <a14:foregroundMark x1="86486" y1="67033" x2="86486" y2="67033"/>
                        <a14:foregroundMark x1="6757" y1="51648" x2="11081" y2="61264"/>
                        <a14:foregroundMark x1="5405" y1="49725" x2="6216" y2="53571"/>
                        <a14:foregroundMark x1="4054" y1="33242" x2="4054" y2="32967"/>
                        <a14:foregroundMark x1="4054" y1="34890" x2="4054" y2="33242"/>
                        <a14:foregroundMark x1="4054" y1="39286" x2="4054" y2="34890"/>
                        <a14:foregroundMark x1="4054" y1="42033" x2="4054" y2="39286"/>
                        <a14:foregroundMark x1="4886" y1="27747" x2="10000" y2="15934"/>
                        <a14:foregroundMark x1="4054" y1="29670" x2="4886" y2="27747"/>
                        <a14:foregroundMark x1="10000" y1="15934" x2="10000" y2="15934"/>
                        <a14:foregroundMark x1="20541" y1="10989" x2="28108" y2="7967"/>
                        <a14:foregroundMark x1="30000" y1="20604" x2="30811" y2="35714"/>
                        <a14:foregroundMark x1="32703" y1="21703" x2="32703" y2="31319"/>
                        <a14:foregroundMark x1="32162" y1="1374" x2="33784" y2="1374"/>
                        <a14:foregroundMark x1="54865" y1="1648" x2="54865" y2="1648"/>
                        <a14:foregroundMark x1="70270" y1="9341" x2="70270" y2="9341"/>
                        <a14:foregroundMark x1="75405" y1="11813" x2="75405" y2="11813"/>
                        <a14:foregroundMark x1="77027" y1="13187" x2="77027" y2="13187"/>
                        <a14:foregroundMark x1="81622" y1="17857" x2="82432" y2="18407"/>
                        <a14:foregroundMark x1="85946" y1="21429" x2="85946" y2="21429"/>
                        <a14:foregroundMark x1="88108" y1="27747" x2="88108" y2="27747"/>
                        <a14:foregroundMark x1="79459" y1="15385" x2="79459" y2="15385"/>
                        <a14:foregroundMark x1="81892" y1="18407" x2="78919" y2="12637"/>
                        <a14:foregroundMark x1="73784" y1="11538" x2="64054" y2="6319"/>
                        <a14:foregroundMark x1="61892" y1="4121" x2="64324" y2="5495"/>
                        <a14:foregroundMark x1="67297" y1="6319" x2="68649" y2="7692"/>
                        <a14:foregroundMark x1="71081" y1="9066" x2="72973" y2="10440"/>
                        <a14:foregroundMark x1="58919" y1="3571" x2="58108" y2="3297"/>
                        <a14:foregroundMark x1="57297" y1="2747" x2="61081" y2="4670"/>
                        <a14:foregroundMark x1="61622" y1="4121" x2="65405" y2="5495"/>
                        <a14:foregroundMark x1="14595" y1="11813" x2="18108" y2="9890"/>
                        <a14:foregroundMark x1="21351" y1="6593" x2="25946" y2="5769"/>
                        <a14:foregroundMark x1="28378" y1="4670" x2="28378" y2="4670"/>
                        <a14:foregroundMark x1="30270" y1="3571" x2="27838" y2="3571"/>
                        <a14:foregroundMark x1="27568" y1="5220" x2="26757" y2="5220"/>
                        <a14:foregroundMark x1="25946" y1="5220" x2="25946" y2="5220"/>
                        <a14:foregroundMark x1="12973" y1="11813" x2="12973" y2="11813"/>
                        <a14:foregroundMark x1="3514" y1="33791" x2="3514" y2="33791"/>
                        <a14:foregroundMark x1="3243" y1="37088" x2="2973" y2="38462"/>
                        <a14:foregroundMark x1="4324" y1="45604" x2="4595" y2="48352"/>
                        <a14:foregroundMark x1="4865" y1="23352" x2="4865" y2="25824"/>
                        <a14:foregroundMark x1="18919" y1="8516" x2="21081" y2="7692"/>
                        <a14:foregroundMark x1="25135" y1="5220" x2="26486" y2="4670"/>
                        <a14:foregroundMark x1="3514" y1="33791" x2="3514" y2="35989"/>
                        <a14:foregroundMark x1="3784" y1="28022" x2="3514" y2="31044"/>
                        <a14:foregroundMark x1="3784" y1="39286" x2="3784" y2="42033"/>
                        <a14:backgroundMark x1="1081" y1="54396" x2="2162" y2="60989"/>
                        <a14:backgroundMark x1="270" y1="33242" x2="270" y2="33242"/>
                      </a14:backgroundRemoval>
                    </a14:imgEffect>
                  </a14:imgLayer>
                </a14:imgProps>
              </a:ext>
              <a:ext uri="{28A0092B-C50C-407E-A947-70E740481C1C}">
                <a14:useLocalDpi xmlns:a14="http://schemas.microsoft.com/office/drawing/2010/main" val="0"/>
              </a:ext>
            </a:extLst>
          </a:blip>
          <a:stretch>
            <a:fillRect/>
          </a:stretch>
        </p:blipFill>
        <p:spPr>
          <a:xfrm>
            <a:off x="8912809" y="2110701"/>
            <a:ext cx="3228749" cy="3176393"/>
          </a:xfrm>
          <a:prstGeom prst="rect">
            <a:avLst/>
          </a:prstGeom>
        </p:spPr>
      </p:pic>
      <p:pic>
        <p:nvPicPr>
          <p:cNvPr id="33" name="Hình ảnh 32" descr="Ảnh có chứa bàn, cà phê, sàn&#10;&#10;Mô tả được tạo tự động">
            <a:extLst>
              <a:ext uri="{FF2B5EF4-FFF2-40B4-BE49-F238E27FC236}">
                <a16:creationId xmlns:a16="http://schemas.microsoft.com/office/drawing/2014/main" id="{6D1E0174-F667-45D5-86AE-F6B89B948EC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81950" y1="73056" x2="83111" y2="72000"/>
                        <a14:backgroundMark x1="27111" y1="76000" x2="47556" y2="83556"/>
                        <a14:backgroundMark x1="81778" y1="72889" x2="68000" y2="82222"/>
                        <a14:backgroundMark x1="12889" y1="68000" x2="24000" y2="78667"/>
                      </a14:backgroundRemoval>
                    </a14:imgEffect>
                  </a14:imgLayer>
                </a14:imgProps>
              </a:ext>
              <a:ext uri="{28A0092B-C50C-407E-A947-70E740481C1C}">
                <a14:useLocalDpi xmlns:a14="http://schemas.microsoft.com/office/drawing/2010/main" val="0"/>
              </a:ext>
            </a:extLst>
          </a:blip>
          <a:stretch>
            <a:fillRect/>
          </a:stretch>
        </p:blipFill>
        <p:spPr>
          <a:xfrm>
            <a:off x="7388762" y="-41315"/>
            <a:ext cx="2659405" cy="2659405"/>
          </a:xfrm>
          <a:prstGeom prst="rect">
            <a:avLst/>
          </a:prstGeom>
        </p:spPr>
      </p:pic>
      <p:pic>
        <p:nvPicPr>
          <p:cNvPr id="35" name="Hình ảnh 34" descr="Ảnh có chứa thực phẩm, bàn, đĩa, tách&#10;&#10;Mô tả được tạo tự động">
            <a:extLst>
              <a:ext uri="{FF2B5EF4-FFF2-40B4-BE49-F238E27FC236}">
                <a16:creationId xmlns:a16="http://schemas.microsoft.com/office/drawing/2014/main" id="{3DB7A181-65A1-4922-AA1A-E8D033168B00}"/>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3713" b="99505" l="8870" r="94783">
                        <a14:foregroundMark x1="21217" y1="30941" x2="20522" y2="52228"/>
                        <a14:foregroundMark x1="19304" y1="36386" x2="17217" y2="57426"/>
                        <a14:foregroundMark x1="19304" y1="62376" x2="24696" y2="73515"/>
                        <a14:foregroundMark x1="24696" y1="73515" x2="25391" y2="74010"/>
                        <a14:foregroundMark x1="29043" y1="82673" x2="32696" y2="86139"/>
                        <a14:foregroundMark x1="37217" y1="92822" x2="43478" y2="96040"/>
                        <a14:foregroundMark x1="48174" y1="95297" x2="57565" y2="96782"/>
                        <a14:foregroundMark x1="57565" y1="96782" x2="59304" y2="96535"/>
                        <a14:foregroundMark x1="65913" y1="93812" x2="73217" y2="92079"/>
                        <a14:foregroundMark x1="71304" y1="94554" x2="71304" y2="94554"/>
                        <a14:foregroundMark x1="69043" y1="99752" x2="69043" y2="99752"/>
                        <a14:foregroundMark x1="71652" y1="93812" x2="71652" y2="93812"/>
                        <a14:foregroundMark x1="73217" y1="95297" x2="73217" y2="95297"/>
                        <a14:foregroundMark x1="86087" y1="22277" x2="87652" y2="35149"/>
                        <a14:foregroundMark x1="70609" y1="16089" x2="78609" y2="21535"/>
                        <a14:foregroundMark x1="62783" y1="11881" x2="51478" y2="11386"/>
                        <a14:foregroundMark x1="45043" y1="9653" x2="36870" y2="16089"/>
                        <a14:foregroundMark x1="36870" y1="16089" x2="36348" y2="16584"/>
                        <a14:foregroundMark x1="51652" y1="4208" x2="51652" y2="4208"/>
                        <a14:foregroundMark x1="46087" y1="15842" x2="58087" y2="26238"/>
                        <a14:foregroundMark x1="54957" y1="12871" x2="62435" y2="23267"/>
                        <a14:foregroundMark x1="33391" y1="12624" x2="27130" y2="22525"/>
                        <a14:foregroundMark x1="27130" y1="22525" x2="27130" y2="22525"/>
                        <a14:foregroundMark x1="44522" y1="4703" x2="44522" y2="4703"/>
                        <a14:foregroundMark x1="54957" y1="3960" x2="54957" y2="3960"/>
                        <a14:foregroundMark x1="62609" y1="5198" x2="62609" y2="5198"/>
                        <a14:foregroundMark x1="90783" y1="45297" x2="90783" y2="54703"/>
                        <a14:foregroundMark x1="94087" y1="52970" x2="94087" y2="52970"/>
                        <a14:foregroundMark x1="91826" y1="33416" x2="91826" y2="33416"/>
                        <a14:foregroundMark x1="76348" y1="13119" x2="76348" y2="13119"/>
                        <a14:foregroundMark x1="73739" y1="10891" x2="73739" y2="10891"/>
                        <a14:foregroundMark x1="67304" y1="7921" x2="67304" y2="7921"/>
                        <a14:foregroundMark x1="65739" y1="5693" x2="65739" y2="5693"/>
                        <a14:foregroundMark x1="78087" y1="14109" x2="78087" y2="14109"/>
                        <a14:foregroundMark x1="74261" y1="11139" x2="74261" y2="11139"/>
                        <a14:foregroundMark x1="70957" y1="8168" x2="70957" y2="8168"/>
                        <a14:foregroundMark x1="66957" y1="6931" x2="66957" y2="6931"/>
                        <a14:foregroundMark x1="70261" y1="8663" x2="70957" y2="9901"/>
                        <a14:foregroundMark x1="68696" y1="9406" x2="72000" y2="11634"/>
                        <a14:foregroundMark x1="74087" y1="10396" x2="74957" y2="11881"/>
                        <a14:foregroundMark x1="76522" y1="14356" x2="77217" y2="14604"/>
                        <a14:foregroundMark x1="26087" y1="79950" x2="26087" y2="79950"/>
                        <a14:foregroundMark x1="23652" y1="79208" x2="28000" y2="83911"/>
                        <a14:foregroundMark x1="27478" y1="84406" x2="30957" y2="87376"/>
                        <a14:foregroundMark x1="21217" y1="74505" x2="21217" y2="74505"/>
                        <a14:foregroundMark x1="77043" y1="87871" x2="77043" y2="87871"/>
                        <a14:foregroundMark x1="75130" y1="92079" x2="75130" y2="92079"/>
                        <a14:foregroundMark x1="94783" y1="55941" x2="94783" y2="55941"/>
                        <a14:foregroundMark x1="93217" y1="39851" x2="93217" y2="39851"/>
                        <a14:foregroundMark x1="92000" y1="35149" x2="92000" y2="35149"/>
                        <a14:foregroundMark x1="78087" y1="11881" x2="78087" y2="11881"/>
                        <a14:foregroundMark x1="75826" y1="11634" x2="75826" y2="11634"/>
                        <a14:foregroundMark x1="73217" y1="8663" x2="73217" y2="8663"/>
                        <a14:foregroundMark x1="69043" y1="6931" x2="69043" y2="6931"/>
                        <a14:foregroundMark x1="67478" y1="6436" x2="67478" y2="6436"/>
                        <a14:foregroundMark x1="73217" y1="15347" x2="73217" y2="15347"/>
                      </a14:backgroundRemoval>
                    </a14:imgEffect>
                  </a14:imgLayer>
                </a14:imgProps>
              </a:ext>
              <a:ext uri="{28A0092B-C50C-407E-A947-70E740481C1C}">
                <a14:useLocalDpi xmlns:a14="http://schemas.microsoft.com/office/drawing/2010/main" val="0"/>
              </a:ext>
            </a:extLst>
          </a:blip>
          <a:stretch>
            <a:fillRect/>
          </a:stretch>
        </p:blipFill>
        <p:spPr>
          <a:xfrm>
            <a:off x="9751856" y="587836"/>
            <a:ext cx="2156270" cy="1515014"/>
          </a:xfrm>
          <a:prstGeom prst="rect">
            <a:avLst/>
          </a:prstGeom>
        </p:spPr>
      </p:pic>
      <p:pic>
        <p:nvPicPr>
          <p:cNvPr id="37" name="Hình ảnh 36" descr="Ảnh có chứa bàn, trong nhà, thực phẩm&#10;&#10;Mô tả được tạo tự động">
            <a:extLst>
              <a:ext uri="{FF2B5EF4-FFF2-40B4-BE49-F238E27FC236}">
                <a16:creationId xmlns:a16="http://schemas.microsoft.com/office/drawing/2014/main" id="{F70C5CE4-B998-4340-A592-5FD0197F51C7}"/>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9928" b="98239" l="10000" r="90000">
                        <a14:foregroundMark x1="23500" y1="50681" x2="23500" y2="50681"/>
                        <a14:foregroundMark x1="21000" y1="43795" x2="21950" y2="48199"/>
                        <a14:foregroundMark x1="24400" y1="53963" x2="26750" y2="60208"/>
                        <a14:foregroundMark x1="25950" y1="56285" x2="27200" y2="58767"/>
                        <a14:foregroundMark x1="27600" y1="57246" x2="27600" y2="57246"/>
                        <a14:foregroundMark x1="19800" y1="42594" x2="19800" y2="42594"/>
                        <a14:foregroundMark x1="20600" y1="44436" x2="21300" y2="46918"/>
                        <a14:foregroundMark x1="37450" y1="83987" x2="39400" y2="87910"/>
                        <a14:foregroundMark x1="39000" y1="88711" x2="42400" y2="93355"/>
                        <a14:foregroundMark x1="43850" y1="89512" x2="47750" y2="91193"/>
                        <a14:foregroundMark x1="32400" y1="83267" x2="35700" y2="90873"/>
                        <a14:foregroundMark x1="29350" y1="85268" x2="31700" y2="90072"/>
                        <a14:foregroundMark x1="24700" y1="76381" x2="27600" y2="83427"/>
                        <a14:foregroundMark x1="27600" y1="83427" x2="27800" y2="83587"/>
                        <a14:foregroundMark x1="23500" y1="74860" x2="24700" y2="81505"/>
                        <a14:foregroundMark x1="23400" y1="72138" x2="24200" y2="76061"/>
                        <a14:foregroundMark x1="22450" y1="70296" x2="24000" y2="77342"/>
                        <a14:foregroundMark x1="22350" y1="69335" x2="23150" y2="72298"/>
                        <a14:foregroundMark x1="21750" y1="68615" x2="21750" y2="68615"/>
                        <a14:foregroundMark x1="37750" y1="75100" x2="41050" y2="80064"/>
                        <a14:foregroundMark x1="41050" y1="80064" x2="41800" y2="80624"/>
                        <a14:foregroundMark x1="39100" y1="72298" x2="42950" y2="77342"/>
                        <a14:foregroundMark x1="42950" y1="77342" x2="48100" y2="80624"/>
                        <a14:foregroundMark x1="48100" y1="80624" x2="48350" y2="80464"/>
                        <a14:foregroundMark x1="44850" y1="72618" x2="48350" y2="77502"/>
                        <a14:foregroundMark x1="48350" y1="77502" x2="50100" y2="78703"/>
                        <a14:foregroundMark x1="35600" y1="79824" x2="39700" y2="84708"/>
                        <a14:foregroundMark x1="39700" y1="84708" x2="42200" y2="85749"/>
                        <a14:foregroundMark x1="37850" y1="77182" x2="41150" y2="86549"/>
                        <a14:foregroundMark x1="42800" y1="98239" x2="42800" y2="98239"/>
                        <a14:backgroundMark x1="66450" y1="20096" x2="78050" y2="60208"/>
                        <a14:backgroundMark x1="78050" y1="60208" x2="78700" y2="60929"/>
                        <a14:backgroundMark x1="61000" y1="23219" x2="81850" y2="51721"/>
                        <a14:backgroundMark x1="64400" y1="43155" x2="68900" y2="54123"/>
                        <a14:backgroundMark x1="24600" y1="41313" x2="25000" y2="45236"/>
                      </a14:backgroundRemoval>
                    </a14:imgEffect>
                  </a14:imgLayer>
                </a14:imgProps>
              </a:ext>
              <a:ext uri="{28A0092B-C50C-407E-A947-70E740481C1C}">
                <a14:useLocalDpi xmlns:a14="http://schemas.microsoft.com/office/drawing/2010/main" val="0"/>
              </a:ext>
            </a:extLst>
          </a:blip>
          <a:srcRect l="14534" t="28971" r="30879" b="-1728"/>
          <a:stretch/>
        </p:blipFill>
        <p:spPr>
          <a:xfrm rot="20260440">
            <a:off x="12343813" y="6722610"/>
            <a:ext cx="1676770" cy="1395729"/>
          </a:xfrm>
          <a:prstGeom prst="rect">
            <a:avLst/>
          </a:prstGeom>
        </p:spPr>
      </p:pic>
      <p:sp>
        <p:nvSpPr>
          <p:cNvPr id="18" name="Hộp Văn bản 17">
            <a:extLst>
              <a:ext uri="{FF2B5EF4-FFF2-40B4-BE49-F238E27FC236}">
                <a16:creationId xmlns:a16="http://schemas.microsoft.com/office/drawing/2014/main" id="{6DE408AD-E660-4190-927E-221F212221BB}"/>
              </a:ext>
            </a:extLst>
          </p:cNvPr>
          <p:cNvSpPr txBox="1"/>
          <p:nvPr/>
        </p:nvSpPr>
        <p:spPr>
          <a:xfrm>
            <a:off x="488198" y="-6345702"/>
            <a:ext cx="5525588" cy="923330"/>
          </a:xfrm>
          <a:prstGeom prst="rect">
            <a:avLst/>
          </a:prstGeom>
          <a:noFill/>
        </p:spPr>
        <p:txBody>
          <a:bodyPr wrap="square" rtlCol="0">
            <a:spAutoFit/>
          </a:bodyPr>
          <a:lstStyle/>
          <a:p>
            <a:r>
              <a:rPr lang="vi-VN" sz="5400" b="1">
                <a:solidFill>
                  <a:srgbClr val="D86A04"/>
                </a:solidFill>
              </a:rPr>
              <a:t>Sương sáo</a:t>
            </a:r>
          </a:p>
        </p:txBody>
      </p:sp>
      <p:sp>
        <p:nvSpPr>
          <p:cNvPr id="22" name="Hộp Văn bản 21">
            <a:extLst>
              <a:ext uri="{FF2B5EF4-FFF2-40B4-BE49-F238E27FC236}">
                <a16:creationId xmlns:a16="http://schemas.microsoft.com/office/drawing/2014/main" id="{4194D809-6993-44CB-8845-40D32FB61E15}"/>
              </a:ext>
            </a:extLst>
          </p:cNvPr>
          <p:cNvSpPr txBox="1"/>
          <p:nvPr/>
        </p:nvSpPr>
        <p:spPr>
          <a:xfrm>
            <a:off x="283874" y="829596"/>
            <a:ext cx="5525588" cy="830997"/>
          </a:xfrm>
          <a:prstGeom prst="rect">
            <a:avLst/>
          </a:prstGeom>
          <a:noFill/>
        </p:spPr>
        <p:txBody>
          <a:bodyPr wrap="square" rtlCol="0">
            <a:spAutoFit/>
          </a:bodyPr>
          <a:lstStyle/>
          <a:p>
            <a:pPr algn="l"/>
            <a:r>
              <a:rPr lang="en-GB" sz="2400" b="1" i="0">
                <a:solidFill>
                  <a:schemeClr val="accent2"/>
                </a:solidFill>
                <a:effectLst/>
                <a:latin typeface="Times New Roman" panose="02020603050405020304" pitchFamily="18" charset="0"/>
                <a:cs typeface="Times New Roman" panose="02020603050405020304" pitchFamily="18" charset="0"/>
              </a:rPr>
              <a:t>Xây dựng thực nghiệm phân lớp chữ số viết tay với thuật toán KNN</a:t>
            </a:r>
          </a:p>
        </p:txBody>
      </p:sp>
      <p:sp>
        <p:nvSpPr>
          <p:cNvPr id="38" name="Hộp Văn bản 37">
            <a:extLst>
              <a:ext uri="{FF2B5EF4-FFF2-40B4-BE49-F238E27FC236}">
                <a16:creationId xmlns:a16="http://schemas.microsoft.com/office/drawing/2014/main" id="{1689DBA9-3916-4453-930A-023D511AFFD4}"/>
              </a:ext>
            </a:extLst>
          </p:cNvPr>
          <p:cNvSpPr txBox="1"/>
          <p:nvPr/>
        </p:nvSpPr>
        <p:spPr>
          <a:xfrm>
            <a:off x="435936" y="8569684"/>
            <a:ext cx="5525588" cy="923330"/>
          </a:xfrm>
          <a:prstGeom prst="rect">
            <a:avLst/>
          </a:prstGeom>
          <a:noFill/>
        </p:spPr>
        <p:txBody>
          <a:bodyPr wrap="square" rtlCol="0">
            <a:spAutoFit/>
          </a:bodyPr>
          <a:lstStyle/>
          <a:p>
            <a:r>
              <a:rPr lang="vi-VN" sz="5400" b="1">
                <a:solidFill>
                  <a:srgbClr val="D86A04"/>
                </a:solidFill>
              </a:rPr>
              <a:t>Chè bưởi</a:t>
            </a:r>
          </a:p>
        </p:txBody>
      </p:sp>
      <p:sp>
        <p:nvSpPr>
          <p:cNvPr id="39" name="Hộp Văn bản 38">
            <a:extLst>
              <a:ext uri="{FF2B5EF4-FFF2-40B4-BE49-F238E27FC236}">
                <a16:creationId xmlns:a16="http://schemas.microsoft.com/office/drawing/2014/main" id="{76351912-D1EC-4E96-9D24-53AA21624F35}"/>
              </a:ext>
            </a:extLst>
          </p:cNvPr>
          <p:cNvSpPr txBox="1"/>
          <p:nvPr/>
        </p:nvSpPr>
        <p:spPr>
          <a:xfrm>
            <a:off x="449617" y="11892815"/>
            <a:ext cx="5498226" cy="2031325"/>
          </a:xfrm>
          <a:prstGeom prst="rect">
            <a:avLst/>
          </a:prstGeom>
          <a:noFill/>
        </p:spPr>
        <p:txBody>
          <a:bodyPr wrap="square" rtlCol="0">
            <a:spAutoFit/>
          </a:bodyPr>
          <a:lstStyle/>
          <a:p>
            <a:r>
              <a:rPr lang="vi-VN">
                <a:solidFill>
                  <a:schemeClr val="bg1"/>
                </a:solidFill>
              </a:rPr>
              <a:t>Chè bưởi là một món tráng miệng rất phổ biến ở miền Tây Nam Bộ, đặc biệt là ở Cần Thơ. Món chè Việt Nam truyền thống thường được làm từ các loại đậu (đậu xanh, đậu đỏ, đậu đen,...) hoặc các loại bột (bột gạo, bột mì, bột,...). Tuy nhiên điều làm nên sự đặc biệt của món chè bưởi là được làm từ cùi bưởi</a:t>
            </a:r>
          </a:p>
        </p:txBody>
      </p:sp>
      <p:sp>
        <p:nvSpPr>
          <p:cNvPr id="20" name="Hình chữ nhật 19">
            <a:extLst>
              <a:ext uri="{FF2B5EF4-FFF2-40B4-BE49-F238E27FC236}">
                <a16:creationId xmlns:a16="http://schemas.microsoft.com/office/drawing/2014/main" id="{88EF345A-FE80-487A-89B7-65F93E8D1AB5}"/>
              </a:ext>
            </a:extLst>
          </p:cNvPr>
          <p:cNvSpPr/>
          <p:nvPr/>
        </p:nvSpPr>
        <p:spPr>
          <a:xfrm>
            <a:off x="0" y="-39830"/>
            <a:ext cx="12191999" cy="6198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Hộp Văn bản 20">
            <a:extLst>
              <a:ext uri="{FF2B5EF4-FFF2-40B4-BE49-F238E27FC236}">
                <a16:creationId xmlns:a16="http://schemas.microsoft.com/office/drawing/2014/main" id="{098A980B-55F1-422F-ACA9-0249E5903FE8}"/>
              </a:ext>
            </a:extLst>
          </p:cNvPr>
          <p:cNvSpPr txBox="1"/>
          <p:nvPr/>
        </p:nvSpPr>
        <p:spPr>
          <a:xfrm>
            <a:off x="29411" y="45324"/>
            <a:ext cx="187283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Group Name</a:t>
            </a:r>
            <a:endParaRPr lang="vi-VN" sz="2000" b="1">
              <a:solidFill>
                <a:schemeClr val="bg1"/>
              </a:solidFill>
              <a:latin typeface="Arial" panose="020B0604020202020204" pitchFamily="34" charset="0"/>
              <a:cs typeface="Arial" panose="020B0604020202020204" pitchFamily="34" charset="0"/>
            </a:endParaRPr>
          </a:p>
        </p:txBody>
      </p:sp>
      <p:cxnSp>
        <p:nvCxnSpPr>
          <p:cNvPr id="23" name="Đường nối Thẳng 22">
            <a:extLst>
              <a:ext uri="{FF2B5EF4-FFF2-40B4-BE49-F238E27FC236}">
                <a16:creationId xmlns:a16="http://schemas.microsoft.com/office/drawing/2014/main" id="{F1EF543D-0DAB-41B4-8BC4-B28498F16060}"/>
              </a:ext>
            </a:extLst>
          </p:cNvPr>
          <p:cNvCxnSpPr>
            <a:cxnSpLocks/>
          </p:cNvCxnSpPr>
          <p:nvPr/>
        </p:nvCxnSpPr>
        <p:spPr>
          <a:xfrm>
            <a:off x="0" y="562817"/>
            <a:ext cx="12191999"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5" name="Hộp Văn bản 24">
            <a:extLst>
              <a:ext uri="{FF2B5EF4-FFF2-40B4-BE49-F238E27FC236}">
                <a16:creationId xmlns:a16="http://schemas.microsoft.com/office/drawing/2014/main" id="{48EEA097-290B-4C6E-95B6-227841990152}"/>
              </a:ext>
            </a:extLst>
          </p:cNvPr>
          <p:cNvSpPr txBox="1"/>
          <p:nvPr/>
        </p:nvSpPr>
        <p:spPr>
          <a:xfrm>
            <a:off x="4989769" y="55126"/>
            <a:ext cx="1647929"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Bữa sáng </a:t>
            </a:r>
            <a:endParaRPr lang="vi-VN" sz="2000" b="1">
              <a:solidFill>
                <a:schemeClr val="bg1"/>
              </a:solidFill>
              <a:latin typeface="Arial" panose="020B0604020202020204" pitchFamily="34" charset="0"/>
              <a:cs typeface="Arial" panose="020B0604020202020204" pitchFamily="34" charset="0"/>
            </a:endParaRPr>
          </a:p>
        </p:txBody>
      </p:sp>
      <p:sp>
        <p:nvSpPr>
          <p:cNvPr id="26" name="Hộp Văn bản 25">
            <a:extLst>
              <a:ext uri="{FF2B5EF4-FFF2-40B4-BE49-F238E27FC236}">
                <a16:creationId xmlns:a16="http://schemas.microsoft.com/office/drawing/2014/main" id="{48ED72C9-7C4B-47DF-95AA-B322F4004E74}"/>
              </a:ext>
            </a:extLst>
          </p:cNvPr>
          <p:cNvSpPr txBox="1"/>
          <p:nvPr/>
        </p:nvSpPr>
        <p:spPr>
          <a:xfrm>
            <a:off x="7251320" y="66345"/>
            <a:ext cx="2493531" cy="400110"/>
          </a:xfrm>
          <a:prstGeom prst="rect">
            <a:avLst/>
          </a:prstGeom>
          <a:noFill/>
        </p:spPr>
        <p:txBody>
          <a:bodyPr wrap="square" rtlCol="0">
            <a:spAutoFit/>
          </a:bodyPr>
          <a:lstStyle/>
          <a:p>
            <a:pPr algn="ctr"/>
            <a:r>
              <a:rPr lang="en-US" sz="2000" b="1">
                <a:solidFill>
                  <a:srgbClr val="D86A04"/>
                </a:solidFill>
                <a:latin typeface="Arial" panose="020B0604020202020204" pitchFamily="34" charset="0"/>
                <a:cs typeface="Arial" panose="020B0604020202020204" pitchFamily="34" charset="0"/>
              </a:rPr>
              <a:t>Đồ tráng miệng</a:t>
            </a:r>
            <a:endParaRPr lang="vi-VN" sz="2000" b="1">
              <a:solidFill>
                <a:srgbClr val="D86A04"/>
              </a:solidFill>
              <a:latin typeface="Arial" panose="020B0604020202020204" pitchFamily="34" charset="0"/>
              <a:cs typeface="Arial" panose="020B0604020202020204" pitchFamily="34" charset="0"/>
            </a:endParaRPr>
          </a:p>
        </p:txBody>
      </p:sp>
      <p:sp>
        <p:nvSpPr>
          <p:cNvPr id="27" name="Hộp Văn bản 26">
            <a:extLst>
              <a:ext uri="{FF2B5EF4-FFF2-40B4-BE49-F238E27FC236}">
                <a16:creationId xmlns:a16="http://schemas.microsoft.com/office/drawing/2014/main" id="{726556A7-E130-431E-B52F-39C135BF8E76}"/>
              </a:ext>
            </a:extLst>
          </p:cNvPr>
          <p:cNvSpPr txBox="1"/>
          <p:nvPr/>
        </p:nvSpPr>
        <p:spPr>
          <a:xfrm>
            <a:off x="10248517" y="63316"/>
            <a:ext cx="1647929"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Ăn nhanh</a:t>
            </a:r>
            <a:endParaRPr lang="vi-VN" sz="2000" b="1">
              <a:solidFill>
                <a:schemeClr val="bg1"/>
              </a:solidFill>
              <a:latin typeface="Arial" panose="020B0604020202020204" pitchFamily="34" charset="0"/>
              <a:cs typeface="Arial" panose="020B0604020202020204" pitchFamily="34" charset="0"/>
            </a:endParaRPr>
          </a:p>
        </p:txBody>
      </p:sp>
      <p:sp>
        <p:nvSpPr>
          <p:cNvPr id="29" name="Hình chữ nhật: Góc Tròn 28">
            <a:extLst>
              <a:ext uri="{FF2B5EF4-FFF2-40B4-BE49-F238E27FC236}">
                <a16:creationId xmlns:a16="http://schemas.microsoft.com/office/drawing/2014/main" id="{228D99E0-AE21-4505-A5FF-07A21B69E53E}"/>
              </a:ext>
            </a:extLst>
          </p:cNvPr>
          <p:cNvSpPr/>
          <p:nvPr/>
        </p:nvSpPr>
        <p:spPr>
          <a:xfrm>
            <a:off x="7460429" y="470445"/>
            <a:ext cx="2156270" cy="84412"/>
          </a:xfrm>
          <a:prstGeom prst="roundRect">
            <a:avLst>
              <a:gd name="adj" fmla="val 50000"/>
            </a:avLst>
          </a:prstGeom>
          <a:solidFill>
            <a:srgbClr val="D86A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TextBox 27">
            <a:extLst>
              <a:ext uri="{FF2B5EF4-FFF2-40B4-BE49-F238E27FC236}">
                <a16:creationId xmlns:a16="http://schemas.microsoft.com/office/drawing/2014/main" id="{D0CF4A15-0A67-413D-9162-C99921B1DAE7}"/>
              </a:ext>
            </a:extLst>
          </p:cNvPr>
          <p:cNvSpPr txBox="1"/>
          <p:nvPr/>
        </p:nvSpPr>
        <p:spPr>
          <a:xfrm>
            <a:off x="283874" y="1927607"/>
            <a:ext cx="7112000" cy="3970318"/>
          </a:xfrm>
          <a:prstGeom prst="rect">
            <a:avLst/>
          </a:prstGeom>
          <a:noFill/>
        </p:spPr>
        <p:txBody>
          <a:bodyPr wrap="square">
            <a:spAutoFit/>
          </a:bodyPr>
          <a:lstStyle/>
          <a:p>
            <a:pPr algn="l"/>
            <a:r>
              <a:rPr lang="vi-VN" sz="2800" b="0" i="0">
                <a:solidFill>
                  <a:schemeClr val="bg1"/>
                </a:solidFill>
                <a:effectLst/>
                <a:latin typeface="+mj-lt"/>
              </a:rPr>
              <a:t>Thuật toán KNN sẽ dựa vào thông tin ở tập dữ liệu huấn luyện để dự đoán mỗi dữ liệu trong tập dữ liệu kiểm tra phân lớp tương ứng với lớp dữ liệu nào. Kết quả dự đoán sẽ được đối chiếu với dữ liệu đã gán nhãn để đánh giá hiệu quả của KNN.</a:t>
            </a:r>
          </a:p>
          <a:p>
            <a:pPr algn="l"/>
            <a:r>
              <a:rPr lang="vi-VN" sz="2800" b="0" i="0">
                <a:solidFill>
                  <a:schemeClr val="bg1"/>
                </a:solidFill>
                <a:effectLst/>
                <a:latin typeface="+mj-lt"/>
              </a:rPr>
              <a:t>Quá trình phân lớp sử dụng thuật toán KNN có sẵn trong thư viện sklearn thông qua hàm KneighborsClassifier.</a:t>
            </a:r>
          </a:p>
        </p:txBody>
      </p:sp>
    </p:spTree>
    <p:extLst>
      <p:ext uri="{BB962C8B-B14F-4D97-AF65-F5344CB8AC3E}">
        <p14:creationId xmlns:p14="http://schemas.microsoft.com/office/powerpoint/2010/main" val="166554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4" name="Hình ảnh 23" descr="Ảnh có chứa bàn, thực phẩm, bát, đĩa&#10;&#10;Mô tả được tạo tự động">
            <a:extLst>
              <a:ext uri="{FF2B5EF4-FFF2-40B4-BE49-F238E27FC236}">
                <a16:creationId xmlns:a16="http://schemas.microsoft.com/office/drawing/2014/main" id="{DF11CC55-19ED-4D9C-870F-B4A4FC085B2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778" b="92000" l="8889" r="93778">
                        <a14:foregroundMark x1="26667" y1="30667" x2="23111" y2="33778"/>
                        <a14:foregroundMark x1="13778" y1="43556" x2="13778" y2="43556"/>
                        <a14:foregroundMark x1="11556" y1="56000" x2="16889" y2="81778"/>
                        <a14:foregroundMark x1="35556" y1="83111" x2="54667" y2="82667"/>
                        <a14:foregroundMark x1="53333" y1="83111" x2="75556" y2="79111"/>
                        <a14:foregroundMark x1="75556" y1="79111" x2="75556" y2="78667"/>
                        <a14:foregroundMark x1="89778" y1="51111" x2="91111" y2="62667"/>
                        <a14:foregroundMark x1="93778" y1="54667" x2="93778" y2="54667"/>
                        <a14:foregroundMark x1="48444" y1="92444" x2="48444" y2="92444"/>
                        <a14:foregroundMark x1="12444" y1="42667" x2="12444" y2="42667"/>
                        <a14:foregroundMark x1="20889" y1="32444" x2="20889" y2="32444"/>
                        <a14:foregroundMark x1="28444" y1="24889" x2="28444" y2="24889"/>
                        <a14:foregroundMark x1="28000" y1="23556" x2="28000" y2="23556"/>
                        <a14:foregroundMark x1="24000" y1="28000" x2="23111" y2="28000"/>
                        <a14:foregroundMark x1="21333" y1="28000" x2="21333" y2="28000"/>
                        <a14:foregroundMark x1="8889" y1="52000" x2="8889" y2="52000"/>
                        <a14:foregroundMark x1="24889" y1="27111" x2="24889" y2="27111"/>
                        <a14:foregroundMark x1="30667" y1="23556" x2="30667" y2="23556"/>
                      </a14:backgroundRemoval>
                    </a14:imgEffect>
                  </a14:imgLayer>
                </a14:imgProps>
              </a:ext>
              <a:ext uri="{28A0092B-C50C-407E-A947-70E740481C1C}">
                <a14:useLocalDpi xmlns:a14="http://schemas.microsoft.com/office/drawing/2010/main" val="0"/>
              </a:ext>
            </a:extLst>
          </a:blip>
          <a:stretch>
            <a:fillRect/>
          </a:stretch>
        </p:blipFill>
        <p:spPr>
          <a:xfrm>
            <a:off x="7830573" y="1721159"/>
            <a:ext cx="3416304" cy="3416304"/>
          </a:xfrm>
          <a:prstGeom prst="rect">
            <a:avLst/>
          </a:prstGeom>
        </p:spPr>
      </p:pic>
      <p:pic>
        <p:nvPicPr>
          <p:cNvPr id="31" name="Hình ảnh 30" descr="Ảnh có chứa đĩa, thực phẩm, bát, chứa&#10;&#10;Mô tả được tạo tự động">
            <a:extLst>
              <a:ext uri="{FF2B5EF4-FFF2-40B4-BE49-F238E27FC236}">
                <a16:creationId xmlns:a16="http://schemas.microsoft.com/office/drawing/2014/main" id="{C4985D62-9904-435B-B713-E9DF8393E8E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374" b="89286" l="2973" r="92703">
                        <a14:foregroundMark x1="15405" y1="21703" x2="14324" y2="38462"/>
                        <a14:foregroundMark x1="10000" y1="23352" x2="10000" y2="38462"/>
                        <a14:foregroundMark x1="10000" y1="38462" x2="12973" y2="44231"/>
                        <a14:foregroundMark x1="7838" y1="56319" x2="14324" y2="69231"/>
                        <a14:foregroundMark x1="39730" y1="89011" x2="48108" y2="89835"/>
                        <a14:foregroundMark x1="39189" y1="7967" x2="51892" y2="9341"/>
                        <a14:foregroundMark x1="45946" y1="3571" x2="45946" y2="3571"/>
                        <a14:foregroundMark x1="6108" y1="34890" x2="7568" y2="40659"/>
                        <a14:foregroundMark x1="5691" y1="33242" x2="6108" y2="34890"/>
                        <a14:foregroundMark x1="5135" y1="31044" x2="5691" y2="33242"/>
                        <a14:foregroundMark x1="21892" y1="73626" x2="32703" y2="78846"/>
                        <a14:foregroundMark x1="33243" y1="82692" x2="60000" y2="85989"/>
                        <a14:foregroundMark x1="55946" y1="87637" x2="65405" y2="85165"/>
                        <a14:foregroundMark x1="76757" y1="71703" x2="72973" y2="79945"/>
                        <a14:foregroundMark x1="88649" y1="60714" x2="87568" y2="65385"/>
                        <a14:foregroundMark x1="92162" y1="45879" x2="92703" y2="50275"/>
                        <a14:foregroundMark x1="90541" y1="34890" x2="91622" y2="41758"/>
                        <a14:foregroundMark x1="84324" y1="68132" x2="84324" y2="73626"/>
                        <a14:foregroundMark x1="86486" y1="67033" x2="86486" y2="67033"/>
                        <a14:foregroundMark x1="6757" y1="51648" x2="11081" y2="61264"/>
                        <a14:foregroundMark x1="5405" y1="49725" x2="6216" y2="53571"/>
                        <a14:foregroundMark x1="4054" y1="33242" x2="4054" y2="32967"/>
                        <a14:foregroundMark x1="4054" y1="34890" x2="4054" y2="33242"/>
                        <a14:foregroundMark x1="4054" y1="39286" x2="4054" y2="34890"/>
                        <a14:foregroundMark x1="4054" y1="42033" x2="4054" y2="39286"/>
                        <a14:foregroundMark x1="4886" y1="27747" x2="10000" y2="15934"/>
                        <a14:foregroundMark x1="4054" y1="29670" x2="4886" y2="27747"/>
                        <a14:foregroundMark x1="10000" y1="15934" x2="10000" y2="15934"/>
                        <a14:foregroundMark x1="20541" y1="10989" x2="28108" y2="7967"/>
                        <a14:foregroundMark x1="30000" y1="20604" x2="30811" y2="35714"/>
                        <a14:foregroundMark x1="32703" y1="21703" x2="32703" y2="31319"/>
                        <a14:foregroundMark x1="32162" y1="1374" x2="33784" y2="1374"/>
                        <a14:foregroundMark x1="54865" y1="1648" x2="54865" y2="1648"/>
                        <a14:foregroundMark x1="70270" y1="9341" x2="70270" y2="9341"/>
                        <a14:foregroundMark x1="75405" y1="11813" x2="75405" y2="11813"/>
                        <a14:foregroundMark x1="77027" y1="13187" x2="77027" y2="13187"/>
                        <a14:foregroundMark x1="81622" y1="17857" x2="82432" y2="18407"/>
                        <a14:foregroundMark x1="85946" y1="21429" x2="85946" y2="21429"/>
                        <a14:foregroundMark x1="88108" y1="27747" x2="88108" y2="27747"/>
                        <a14:foregroundMark x1="79459" y1="15385" x2="79459" y2="15385"/>
                        <a14:foregroundMark x1="81892" y1="18407" x2="78919" y2="12637"/>
                        <a14:foregroundMark x1="73784" y1="11538" x2="64054" y2="6319"/>
                        <a14:foregroundMark x1="61892" y1="4121" x2="64324" y2="5495"/>
                        <a14:foregroundMark x1="67297" y1="6319" x2="68649" y2="7692"/>
                        <a14:foregroundMark x1="71081" y1="9066" x2="72973" y2="10440"/>
                        <a14:foregroundMark x1="58919" y1="3571" x2="58108" y2="3297"/>
                        <a14:foregroundMark x1="57297" y1="2747" x2="61081" y2="4670"/>
                        <a14:foregroundMark x1="61622" y1="4121" x2="65405" y2="5495"/>
                        <a14:foregroundMark x1="14595" y1="11813" x2="18108" y2="9890"/>
                        <a14:foregroundMark x1="21351" y1="6593" x2="25946" y2="5769"/>
                        <a14:foregroundMark x1="28378" y1="4670" x2="28378" y2="4670"/>
                        <a14:foregroundMark x1="30270" y1="3571" x2="27838" y2="3571"/>
                        <a14:foregroundMark x1="27568" y1="5220" x2="26757" y2="5220"/>
                        <a14:foregroundMark x1="25946" y1="5220" x2="25946" y2="5220"/>
                        <a14:foregroundMark x1="12973" y1="11813" x2="12973" y2="11813"/>
                        <a14:foregroundMark x1="3514" y1="33791" x2="3514" y2="33791"/>
                        <a14:foregroundMark x1="3243" y1="37088" x2="2973" y2="38462"/>
                        <a14:foregroundMark x1="4324" y1="45604" x2="4595" y2="48352"/>
                        <a14:foregroundMark x1="4865" y1="23352" x2="4865" y2="25824"/>
                        <a14:foregroundMark x1="18919" y1="8516" x2="21081" y2="7692"/>
                        <a14:foregroundMark x1="25135" y1="5220" x2="26486" y2="4670"/>
                        <a14:foregroundMark x1="3514" y1="33791" x2="3514" y2="35989"/>
                        <a14:foregroundMark x1="3784" y1="28022" x2="3514" y2="31044"/>
                        <a14:foregroundMark x1="3784" y1="39286" x2="3784" y2="42033"/>
                        <a14:backgroundMark x1="1081" y1="54396" x2="2162" y2="60989"/>
                        <a14:backgroundMark x1="270" y1="33242" x2="270" y2="33242"/>
                      </a14:backgroundRemoval>
                    </a14:imgEffect>
                  </a14:imgLayer>
                </a14:imgProps>
              </a:ext>
              <a:ext uri="{28A0092B-C50C-407E-A947-70E740481C1C}">
                <a14:useLocalDpi xmlns:a14="http://schemas.microsoft.com/office/drawing/2010/main" val="0"/>
              </a:ext>
            </a:extLst>
          </a:blip>
          <a:stretch>
            <a:fillRect/>
          </a:stretch>
        </p:blipFill>
        <p:spPr>
          <a:xfrm>
            <a:off x="8114371" y="209216"/>
            <a:ext cx="1689622" cy="1662224"/>
          </a:xfrm>
          <a:prstGeom prst="rect">
            <a:avLst/>
          </a:prstGeom>
        </p:spPr>
      </p:pic>
      <p:pic>
        <p:nvPicPr>
          <p:cNvPr id="33" name="Hình ảnh 32" descr="Ảnh có chứa bàn, cà phê, sàn&#10;&#10;Mô tả được tạo tự động">
            <a:extLst>
              <a:ext uri="{FF2B5EF4-FFF2-40B4-BE49-F238E27FC236}">
                <a16:creationId xmlns:a16="http://schemas.microsoft.com/office/drawing/2014/main" id="{6D1E0174-F667-45D5-86AE-F6B89B948EC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81950" y1="73056" x2="83111" y2="72000"/>
                        <a14:backgroundMark x1="27111" y1="76000" x2="47556" y2="83556"/>
                        <a14:backgroundMark x1="81778" y1="72889" x2="68000" y2="82222"/>
                        <a14:backgroundMark x1="12889" y1="68000" x2="24000" y2="78667"/>
                      </a14:backgroundRemoval>
                    </a14:imgEffect>
                  </a14:imgLayer>
                </a14:imgProps>
              </a:ext>
              <a:ext uri="{28A0092B-C50C-407E-A947-70E740481C1C}">
                <a14:useLocalDpi xmlns:a14="http://schemas.microsoft.com/office/drawing/2010/main" val="0"/>
              </a:ext>
            </a:extLst>
          </a:blip>
          <a:stretch>
            <a:fillRect/>
          </a:stretch>
        </p:blipFill>
        <p:spPr>
          <a:xfrm>
            <a:off x="8990321" y="-2414026"/>
            <a:ext cx="2659405" cy="2659405"/>
          </a:xfrm>
          <a:prstGeom prst="rect">
            <a:avLst/>
          </a:prstGeom>
        </p:spPr>
      </p:pic>
      <p:pic>
        <p:nvPicPr>
          <p:cNvPr id="37" name="Hình ảnh 36" descr="Ảnh có chứa bàn, trong nhà, thực phẩm&#10;&#10;Mô tả được tạo tự động">
            <a:extLst>
              <a:ext uri="{FF2B5EF4-FFF2-40B4-BE49-F238E27FC236}">
                <a16:creationId xmlns:a16="http://schemas.microsoft.com/office/drawing/2014/main" id="{F70C5CE4-B998-4340-A592-5FD0197F51C7}"/>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9928" b="98239" l="10000" r="90000">
                        <a14:foregroundMark x1="23500" y1="50681" x2="23500" y2="50681"/>
                        <a14:foregroundMark x1="21000" y1="43795" x2="21950" y2="48199"/>
                        <a14:foregroundMark x1="24400" y1="53963" x2="26750" y2="60208"/>
                        <a14:foregroundMark x1="25950" y1="56285" x2="27200" y2="58767"/>
                        <a14:foregroundMark x1="27600" y1="57246" x2="27600" y2="57246"/>
                        <a14:foregroundMark x1="19800" y1="42594" x2="19800" y2="42594"/>
                        <a14:foregroundMark x1="20600" y1="44436" x2="21300" y2="46918"/>
                        <a14:foregroundMark x1="37450" y1="83987" x2="39400" y2="87910"/>
                        <a14:foregroundMark x1="39000" y1="88711" x2="42400" y2="93355"/>
                        <a14:foregroundMark x1="43850" y1="89512" x2="47750" y2="91193"/>
                        <a14:foregroundMark x1="32400" y1="83267" x2="35700" y2="90873"/>
                        <a14:foregroundMark x1="29350" y1="85268" x2="31700" y2="90072"/>
                        <a14:foregroundMark x1="24700" y1="76381" x2="27600" y2="83427"/>
                        <a14:foregroundMark x1="27600" y1="83427" x2="27800" y2="83587"/>
                        <a14:foregroundMark x1="23500" y1="74860" x2="24700" y2="81505"/>
                        <a14:foregroundMark x1="23400" y1="72138" x2="24200" y2="76061"/>
                        <a14:foregroundMark x1="22450" y1="70296" x2="24000" y2="77342"/>
                        <a14:foregroundMark x1="22350" y1="69335" x2="23150" y2="72298"/>
                        <a14:foregroundMark x1="21750" y1="68615" x2="21750" y2="68615"/>
                        <a14:foregroundMark x1="37750" y1="75100" x2="41050" y2="80064"/>
                        <a14:foregroundMark x1="41050" y1="80064" x2="41800" y2="80624"/>
                        <a14:foregroundMark x1="39100" y1="72298" x2="42950" y2="77342"/>
                        <a14:foregroundMark x1="42950" y1="77342" x2="48100" y2="80624"/>
                        <a14:foregroundMark x1="48100" y1="80624" x2="48350" y2="80464"/>
                        <a14:foregroundMark x1="44850" y1="72618" x2="48350" y2="77502"/>
                        <a14:foregroundMark x1="48350" y1="77502" x2="50100" y2="78703"/>
                        <a14:foregroundMark x1="35600" y1="79824" x2="39700" y2="84708"/>
                        <a14:foregroundMark x1="39700" y1="84708" x2="42200" y2="85749"/>
                        <a14:foregroundMark x1="37850" y1="77182" x2="41150" y2="86549"/>
                        <a14:foregroundMark x1="42800" y1="98239" x2="42800" y2="98239"/>
                        <a14:backgroundMark x1="66450" y1="20096" x2="78050" y2="60208"/>
                        <a14:backgroundMark x1="78050" y1="60208" x2="78700" y2="60929"/>
                        <a14:backgroundMark x1="61000" y1="23219" x2="81850" y2="51721"/>
                        <a14:backgroundMark x1="64400" y1="43155" x2="68900" y2="54123"/>
                        <a14:backgroundMark x1="24600" y1="41313" x2="25000" y2="45236"/>
                      </a14:backgroundRemoval>
                    </a14:imgEffect>
                  </a14:imgLayer>
                </a14:imgProps>
              </a:ext>
              <a:ext uri="{28A0092B-C50C-407E-A947-70E740481C1C}">
                <a14:useLocalDpi xmlns:a14="http://schemas.microsoft.com/office/drawing/2010/main" val="0"/>
              </a:ext>
            </a:extLst>
          </a:blip>
          <a:srcRect l="14534" t="28971" r="30879" b="-1728"/>
          <a:stretch/>
        </p:blipFill>
        <p:spPr>
          <a:xfrm rot="20260440">
            <a:off x="8700340" y="5253350"/>
            <a:ext cx="1676770" cy="1395729"/>
          </a:xfrm>
          <a:prstGeom prst="rect">
            <a:avLst/>
          </a:prstGeom>
        </p:spPr>
      </p:pic>
      <p:sp>
        <p:nvSpPr>
          <p:cNvPr id="22" name="Hộp Văn bản 21">
            <a:extLst>
              <a:ext uri="{FF2B5EF4-FFF2-40B4-BE49-F238E27FC236}">
                <a16:creationId xmlns:a16="http://schemas.microsoft.com/office/drawing/2014/main" id="{4194D809-6993-44CB-8845-40D32FB61E15}"/>
              </a:ext>
            </a:extLst>
          </p:cNvPr>
          <p:cNvSpPr txBox="1"/>
          <p:nvPr/>
        </p:nvSpPr>
        <p:spPr>
          <a:xfrm>
            <a:off x="449617" y="-7633029"/>
            <a:ext cx="5525588" cy="923330"/>
          </a:xfrm>
          <a:prstGeom prst="rect">
            <a:avLst/>
          </a:prstGeom>
          <a:noFill/>
        </p:spPr>
        <p:txBody>
          <a:bodyPr wrap="square" rtlCol="0">
            <a:spAutoFit/>
          </a:bodyPr>
          <a:lstStyle/>
          <a:p>
            <a:r>
              <a:rPr lang="vi-VN" sz="5400" b="1">
                <a:solidFill>
                  <a:srgbClr val="D86A04"/>
                </a:solidFill>
              </a:rPr>
              <a:t>Sủi dìn</a:t>
            </a:r>
          </a:p>
        </p:txBody>
      </p:sp>
      <p:sp>
        <p:nvSpPr>
          <p:cNvPr id="32" name="Hộp Văn bản 31">
            <a:extLst>
              <a:ext uri="{FF2B5EF4-FFF2-40B4-BE49-F238E27FC236}">
                <a16:creationId xmlns:a16="http://schemas.microsoft.com/office/drawing/2014/main" id="{6F25BFB8-9B64-416C-B8E9-03E92B613330}"/>
              </a:ext>
            </a:extLst>
          </p:cNvPr>
          <p:cNvSpPr txBox="1"/>
          <p:nvPr/>
        </p:nvSpPr>
        <p:spPr>
          <a:xfrm>
            <a:off x="463298" y="-4589598"/>
            <a:ext cx="5498226" cy="2031325"/>
          </a:xfrm>
          <a:prstGeom prst="rect">
            <a:avLst/>
          </a:prstGeom>
          <a:noFill/>
        </p:spPr>
        <p:txBody>
          <a:bodyPr wrap="square" rtlCol="0">
            <a:spAutoFit/>
          </a:bodyPr>
          <a:lstStyle/>
          <a:p>
            <a:r>
              <a:rPr lang="vi-VN">
                <a:solidFill>
                  <a:schemeClr val="bg1"/>
                </a:solidFill>
              </a:rPr>
              <a:t>Sủi dìn là món bánh trôi tàu có nguồn gốc từ Trung Quốc. Sủi dìn làm bằng bột gạo nếp, nhân đậu xanh hay vừng đen. Bên ngoài lăn vừng đen &amp; nấu trong nước gừng nóng, rắc thêm một vài sợi dừa nạo. Sủi dìn của người Hoa có rất nhiều loại nhân, ngon nhất là nhân vừng đen, hạt sen nấu với táo tàu khô.</a:t>
            </a:r>
          </a:p>
        </p:txBody>
      </p:sp>
      <p:sp>
        <p:nvSpPr>
          <p:cNvPr id="20" name="Hình chữ nhật 19">
            <a:extLst>
              <a:ext uri="{FF2B5EF4-FFF2-40B4-BE49-F238E27FC236}">
                <a16:creationId xmlns:a16="http://schemas.microsoft.com/office/drawing/2014/main" id="{88EF345A-FE80-487A-89B7-65F93E8D1AB5}"/>
              </a:ext>
            </a:extLst>
          </p:cNvPr>
          <p:cNvSpPr/>
          <p:nvPr/>
        </p:nvSpPr>
        <p:spPr>
          <a:xfrm>
            <a:off x="0" y="-39830"/>
            <a:ext cx="12191999" cy="6198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Hộp Văn bản 20">
            <a:extLst>
              <a:ext uri="{FF2B5EF4-FFF2-40B4-BE49-F238E27FC236}">
                <a16:creationId xmlns:a16="http://schemas.microsoft.com/office/drawing/2014/main" id="{098A980B-55F1-422F-ACA9-0249E5903FE8}"/>
              </a:ext>
            </a:extLst>
          </p:cNvPr>
          <p:cNvSpPr txBox="1"/>
          <p:nvPr/>
        </p:nvSpPr>
        <p:spPr>
          <a:xfrm>
            <a:off x="29411" y="45324"/>
            <a:ext cx="187283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Group Name</a:t>
            </a:r>
            <a:endParaRPr lang="vi-VN" sz="2000" b="1">
              <a:solidFill>
                <a:schemeClr val="bg1"/>
              </a:solidFill>
              <a:latin typeface="Arial" panose="020B0604020202020204" pitchFamily="34" charset="0"/>
              <a:cs typeface="Arial" panose="020B0604020202020204" pitchFamily="34" charset="0"/>
            </a:endParaRPr>
          </a:p>
        </p:txBody>
      </p:sp>
      <p:cxnSp>
        <p:nvCxnSpPr>
          <p:cNvPr id="23" name="Đường nối Thẳng 22">
            <a:extLst>
              <a:ext uri="{FF2B5EF4-FFF2-40B4-BE49-F238E27FC236}">
                <a16:creationId xmlns:a16="http://schemas.microsoft.com/office/drawing/2014/main" id="{F1EF543D-0DAB-41B4-8BC4-B28498F16060}"/>
              </a:ext>
            </a:extLst>
          </p:cNvPr>
          <p:cNvCxnSpPr>
            <a:cxnSpLocks/>
          </p:cNvCxnSpPr>
          <p:nvPr/>
        </p:nvCxnSpPr>
        <p:spPr>
          <a:xfrm>
            <a:off x="0" y="562817"/>
            <a:ext cx="12191999"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5" name="Hộp Văn bản 24">
            <a:extLst>
              <a:ext uri="{FF2B5EF4-FFF2-40B4-BE49-F238E27FC236}">
                <a16:creationId xmlns:a16="http://schemas.microsoft.com/office/drawing/2014/main" id="{48EEA097-290B-4C6E-95B6-227841990152}"/>
              </a:ext>
            </a:extLst>
          </p:cNvPr>
          <p:cNvSpPr txBox="1"/>
          <p:nvPr/>
        </p:nvSpPr>
        <p:spPr>
          <a:xfrm>
            <a:off x="4989769" y="55126"/>
            <a:ext cx="1647929"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Bữa sáng </a:t>
            </a:r>
            <a:endParaRPr lang="vi-VN" sz="2000" b="1">
              <a:solidFill>
                <a:schemeClr val="bg1"/>
              </a:solidFill>
              <a:latin typeface="Arial" panose="020B0604020202020204" pitchFamily="34" charset="0"/>
              <a:cs typeface="Arial" panose="020B0604020202020204" pitchFamily="34" charset="0"/>
            </a:endParaRPr>
          </a:p>
        </p:txBody>
      </p:sp>
      <p:sp>
        <p:nvSpPr>
          <p:cNvPr id="26" name="Hộp Văn bản 25">
            <a:extLst>
              <a:ext uri="{FF2B5EF4-FFF2-40B4-BE49-F238E27FC236}">
                <a16:creationId xmlns:a16="http://schemas.microsoft.com/office/drawing/2014/main" id="{48ED72C9-7C4B-47DF-95AA-B322F4004E74}"/>
              </a:ext>
            </a:extLst>
          </p:cNvPr>
          <p:cNvSpPr txBox="1"/>
          <p:nvPr/>
        </p:nvSpPr>
        <p:spPr>
          <a:xfrm>
            <a:off x="7251320" y="66345"/>
            <a:ext cx="2493531" cy="400110"/>
          </a:xfrm>
          <a:prstGeom prst="rect">
            <a:avLst/>
          </a:prstGeom>
          <a:noFill/>
        </p:spPr>
        <p:txBody>
          <a:bodyPr wrap="square" rtlCol="0">
            <a:spAutoFit/>
          </a:bodyPr>
          <a:lstStyle/>
          <a:p>
            <a:pPr algn="ctr"/>
            <a:r>
              <a:rPr lang="en-US" sz="2000" b="1">
                <a:solidFill>
                  <a:srgbClr val="D86A04"/>
                </a:solidFill>
                <a:latin typeface="Arial" panose="020B0604020202020204" pitchFamily="34" charset="0"/>
                <a:cs typeface="Arial" panose="020B0604020202020204" pitchFamily="34" charset="0"/>
              </a:rPr>
              <a:t>Đồ tráng miệng</a:t>
            </a:r>
            <a:endParaRPr lang="vi-VN" sz="2000" b="1">
              <a:solidFill>
                <a:srgbClr val="D86A04"/>
              </a:solidFill>
              <a:latin typeface="Arial" panose="020B0604020202020204" pitchFamily="34" charset="0"/>
              <a:cs typeface="Arial" panose="020B0604020202020204" pitchFamily="34" charset="0"/>
            </a:endParaRPr>
          </a:p>
        </p:txBody>
      </p:sp>
      <p:sp>
        <p:nvSpPr>
          <p:cNvPr id="27" name="Hộp Văn bản 26">
            <a:extLst>
              <a:ext uri="{FF2B5EF4-FFF2-40B4-BE49-F238E27FC236}">
                <a16:creationId xmlns:a16="http://schemas.microsoft.com/office/drawing/2014/main" id="{726556A7-E130-431E-B52F-39C135BF8E76}"/>
              </a:ext>
            </a:extLst>
          </p:cNvPr>
          <p:cNvSpPr txBox="1"/>
          <p:nvPr/>
        </p:nvSpPr>
        <p:spPr>
          <a:xfrm>
            <a:off x="10248517" y="63316"/>
            <a:ext cx="1647929"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Ăn nhanh</a:t>
            </a:r>
            <a:endParaRPr lang="vi-VN" sz="2000" b="1">
              <a:solidFill>
                <a:schemeClr val="bg1"/>
              </a:solidFill>
              <a:latin typeface="Arial" panose="020B0604020202020204" pitchFamily="34" charset="0"/>
              <a:cs typeface="Arial" panose="020B0604020202020204" pitchFamily="34" charset="0"/>
            </a:endParaRPr>
          </a:p>
        </p:txBody>
      </p:sp>
      <p:sp>
        <p:nvSpPr>
          <p:cNvPr id="29" name="Hình chữ nhật: Góc Tròn 28">
            <a:extLst>
              <a:ext uri="{FF2B5EF4-FFF2-40B4-BE49-F238E27FC236}">
                <a16:creationId xmlns:a16="http://schemas.microsoft.com/office/drawing/2014/main" id="{228D99E0-AE21-4505-A5FF-07A21B69E53E}"/>
              </a:ext>
            </a:extLst>
          </p:cNvPr>
          <p:cNvSpPr/>
          <p:nvPr/>
        </p:nvSpPr>
        <p:spPr>
          <a:xfrm>
            <a:off x="7460429" y="470445"/>
            <a:ext cx="2156270" cy="84412"/>
          </a:xfrm>
          <a:prstGeom prst="roundRect">
            <a:avLst>
              <a:gd name="adj" fmla="val 50000"/>
            </a:avLst>
          </a:prstGeom>
          <a:solidFill>
            <a:srgbClr val="D86A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Hộp Văn bản 27">
            <a:extLst>
              <a:ext uri="{FF2B5EF4-FFF2-40B4-BE49-F238E27FC236}">
                <a16:creationId xmlns:a16="http://schemas.microsoft.com/office/drawing/2014/main" id="{5665CF35-7B8D-457C-B324-227C0D6606B1}"/>
              </a:ext>
            </a:extLst>
          </p:cNvPr>
          <p:cNvSpPr txBox="1"/>
          <p:nvPr/>
        </p:nvSpPr>
        <p:spPr>
          <a:xfrm>
            <a:off x="544939" y="1015284"/>
            <a:ext cx="7024493" cy="584775"/>
          </a:xfrm>
          <a:prstGeom prst="rect">
            <a:avLst/>
          </a:prstGeom>
          <a:noFill/>
        </p:spPr>
        <p:txBody>
          <a:bodyPr wrap="square" rtlCol="0">
            <a:spAutoFit/>
          </a:bodyPr>
          <a:lstStyle/>
          <a:p>
            <a:r>
              <a:rPr lang="en-GB" sz="3200" b="0" i="0">
                <a:solidFill>
                  <a:srgbClr val="FFC000"/>
                </a:solidFill>
                <a:effectLst/>
                <a:latin typeface="Times New Roman" panose="02020603050405020304" pitchFamily="18" charset="0"/>
                <a:cs typeface="Times New Roman" panose="02020603050405020304" pitchFamily="18" charset="0"/>
              </a:rPr>
              <a:t>Link code and file dữ liệu</a:t>
            </a:r>
            <a:endParaRPr lang="vi-VN" sz="3200" b="1">
              <a:solidFill>
                <a:srgbClr val="FFC000"/>
              </a:solidFill>
              <a:latin typeface="Times New Roman" panose="02020603050405020304" pitchFamily="18" charset="0"/>
              <a:cs typeface="Times New Roman" panose="02020603050405020304" pitchFamily="18" charset="0"/>
            </a:endParaRPr>
          </a:p>
        </p:txBody>
      </p:sp>
      <p:sp>
        <p:nvSpPr>
          <p:cNvPr id="38" name="Hộp Văn bản 37">
            <a:extLst>
              <a:ext uri="{FF2B5EF4-FFF2-40B4-BE49-F238E27FC236}">
                <a16:creationId xmlns:a16="http://schemas.microsoft.com/office/drawing/2014/main" id="{FF45D604-C8EB-4793-8F30-B0D328C8F0FF}"/>
              </a:ext>
            </a:extLst>
          </p:cNvPr>
          <p:cNvSpPr txBox="1"/>
          <p:nvPr/>
        </p:nvSpPr>
        <p:spPr>
          <a:xfrm>
            <a:off x="435936" y="7866960"/>
            <a:ext cx="5525588" cy="923330"/>
          </a:xfrm>
          <a:prstGeom prst="rect">
            <a:avLst/>
          </a:prstGeom>
          <a:noFill/>
        </p:spPr>
        <p:txBody>
          <a:bodyPr wrap="square" rtlCol="0">
            <a:spAutoFit/>
          </a:bodyPr>
          <a:lstStyle/>
          <a:p>
            <a:r>
              <a:rPr lang="vi-VN" sz="5400" b="1">
                <a:solidFill>
                  <a:srgbClr val="D86A04"/>
                </a:solidFill>
              </a:rPr>
              <a:t>Cà phê trứng</a:t>
            </a:r>
          </a:p>
        </p:txBody>
      </p:sp>
      <p:sp>
        <p:nvSpPr>
          <p:cNvPr id="39" name="Hộp Văn bản 38">
            <a:extLst>
              <a:ext uri="{FF2B5EF4-FFF2-40B4-BE49-F238E27FC236}">
                <a16:creationId xmlns:a16="http://schemas.microsoft.com/office/drawing/2014/main" id="{1759DC08-7529-4B20-ACA9-B069E8DC9496}"/>
              </a:ext>
            </a:extLst>
          </p:cNvPr>
          <p:cNvSpPr txBox="1"/>
          <p:nvPr/>
        </p:nvSpPr>
        <p:spPr>
          <a:xfrm>
            <a:off x="449617" y="12984601"/>
            <a:ext cx="5498226" cy="3139321"/>
          </a:xfrm>
          <a:prstGeom prst="rect">
            <a:avLst/>
          </a:prstGeom>
          <a:noFill/>
        </p:spPr>
        <p:txBody>
          <a:bodyPr wrap="square" rtlCol="0">
            <a:spAutoFit/>
          </a:bodyPr>
          <a:lstStyle/>
          <a:p>
            <a:r>
              <a:rPr lang="vi-VN">
                <a:solidFill>
                  <a:schemeClr val="bg1"/>
                </a:solidFill>
              </a:rPr>
              <a:t>Cà phê trứng là một loại thức uống có nguồn gốc từ Việt Nam được làm từ cà phê (cà phê vối) với trứng gà và sữa đặc có đường. "Cà phê Giảng" là quán cà phê lâu đời và nổi tiếng nhất Hà thành phục vụ thức uống này. Theo lời người chủ hiện tại của quán thì cà phê trứng ra đời vào những năm 1950 tại Hà Nội, xuất phát từ việc khan hiếm mặt hàng sữa tươi thời điểm bấy giờ nên cha ông, người chủ đầu tiên của quán đã dùng lòng đỏ trứng gà như một giải pháp thay thế, sau này, đây là đặc sản của Hà Nội.</a:t>
            </a:r>
          </a:p>
        </p:txBody>
      </p:sp>
      <p:sp>
        <p:nvSpPr>
          <p:cNvPr id="34" name="TextBox 33">
            <a:extLst>
              <a:ext uri="{FF2B5EF4-FFF2-40B4-BE49-F238E27FC236}">
                <a16:creationId xmlns:a16="http://schemas.microsoft.com/office/drawing/2014/main" id="{FB780306-55AF-4B46-8235-9BB98CC00445}"/>
              </a:ext>
            </a:extLst>
          </p:cNvPr>
          <p:cNvSpPr txBox="1"/>
          <p:nvPr/>
        </p:nvSpPr>
        <p:spPr>
          <a:xfrm>
            <a:off x="286979" y="2035358"/>
            <a:ext cx="7173449" cy="1446550"/>
          </a:xfrm>
          <a:prstGeom prst="rect">
            <a:avLst/>
          </a:prstGeom>
          <a:noFill/>
        </p:spPr>
        <p:txBody>
          <a:bodyPr wrap="square">
            <a:spAutoFit/>
          </a:bodyPr>
          <a:lstStyle/>
          <a:p>
            <a:r>
              <a:rPr lang="en-GB" sz="4400">
                <a:solidFill>
                  <a:schemeClr val="bg1"/>
                </a:solidFill>
                <a:latin typeface="Times New Roman" panose="02020603050405020304" pitchFamily="18" charset="0"/>
                <a:cs typeface="Times New Roman" panose="02020603050405020304" pitchFamily="18" charset="0"/>
              </a:rPr>
              <a:t>https://github.com/pettpet/xstk-KNN</a:t>
            </a:r>
          </a:p>
        </p:txBody>
      </p:sp>
    </p:spTree>
    <p:extLst>
      <p:ext uri="{BB962C8B-B14F-4D97-AF65-F5344CB8AC3E}">
        <p14:creationId xmlns:p14="http://schemas.microsoft.com/office/powerpoint/2010/main" val="2791524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4" name="Hình ảnh 23" descr="Ảnh có chứa bàn, thực phẩm, bát, đĩa&#10;&#10;Mô tả được tạo tự động">
            <a:extLst>
              <a:ext uri="{FF2B5EF4-FFF2-40B4-BE49-F238E27FC236}">
                <a16:creationId xmlns:a16="http://schemas.microsoft.com/office/drawing/2014/main" id="{DF11CC55-19ED-4D9C-870F-B4A4FC085B2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778" b="92000" l="8889" r="93778">
                        <a14:foregroundMark x1="26667" y1="30667" x2="23111" y2="33778"/>
                        <a14:foregroundMark x1="13778" y1="43556" x2="13778" y2="43556"/>
                        <a14:foregroundMark x1="11556" y1="56000" x2="16889" y2="81778"/>
                        <a14:foregroundMark x1="35556" y1="83111" x2="54667" y2="82667"/>
                        <a14:foregroundMark x1="53333" y1="83111" x2="75556" y2="79111"/>
                        <a14:foregroundMark x1="75556" y1="79111" x2="75556" y2="78667"/>
                        <a14:foregroundMark x1="89778" y1="51111" x2="91111" y2="62667"/>
                        <a14:foregroundMark x1="93778" y1="54667" x2="93778" y2="54667"/>
                        <a14:foregroundMark x1="48444" y1="92444" x2="48444" y2="92444"/>
                        <a14:foregroundMark x1="12444" y1="42667" x2="12444" y2="42667"/>
                        <a14:foregroundMark x1="20889" y1="32444" x2="20889" y2="32444"/>
                        <a14:foregroundMark x1="28444" y1="24889" x2="28444" y2="24889"/>
                        <a14:foregroundMark x1="28000" y1="23556" x2="28000" y2="23556"/>
                        <a14:foregroundMark x1="24000" y1="28000" x2="23111" y2="28000"/>
                        <a14:foregroundMark x1="21333" y1="28000" x2="21333" y2="28000"/>
                        <a14:foregroundMark x1="8889" y1="52000" x2="8889" y2="52000"/>
                        <a14:foregroundMark x1="24889" y1="27111" x2="24889" y2="27111"/>
                        <a14:foregroundMark x1="30667" y1="23556" x2="30667" y2="23556"/>
                      </a14:backgroundRemoval>
                    </a14:imgEffect>
                  </a14:imgLayer>
                </a14:imgProps>
              </a:ext>
              <a:ext uri="{28A0092B-C50C-407E-A947-70E740481C1C}">
                <a14:useLocalDpi xmlns:a14="http://schemas.microsoft.com/office/drawing/2010/main" val="0"/>
              </a:ext>
            </a:extLst>
          </a:blip>
          <a:stretch>
            <a:fillRect/>
          </a:stretch>
        </p:blipFill>
        <p:spPr>
          <a:xfrm>
            <a:off x="7846505" y="-296277"/>
            <a:ext cx="2081280" cy="2081280"/>
          </a:xfrm>
          <a:prstGeom prst="rect">
            <a:avLst/>
          </a:prstGeom>
        </p:spPr>
      </p:pic>
      <p:pic>
        <p:nvPicPr>
          <p:cNvPr id="31" name="Hình ảnh 30" descr="Ảnh có chứa đĩa, thực phẩm, bát, chứa&#10;&#10;Mô tả được tạo tự động">
            <a:extLst>
              <a:ext uri="{FF2B5EF4-FFF2-40B4-BE49-F238E27FC236}">
                <a16:creationId xmlns:a16="http://schemas.microsoft.com/office/drawing/2014/main" id="{C4985D62-9904-435B-B713-E9DF8393E8E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374" b="89286" l="2973" r="92703">
                        <a14:foregroundMark x1="15405" y1="21703" x2="14324" y2="38462"/>
                        <a14:foregroundMark x1="10000" y1="23352" x2="10000" y2="38462"/>
                        <a14:foregroundMark x1="10000" y1="38462" x2="12973" y2="44231"/>
                        <a14:foregroundMark x1="7838" y1="56319" x2="14324" y2="69231"/>
                        <a14:foregroundMark x1="39730" y1="89011" x2="48108" y2="89835"/>
                        <a14:foregroundMark x1="39189" y1="7967" x2="51892" y2="9341"/>
                        <a14:foregroundMark x1="45946" y1="3571" x2="45946" y2="3571"/>
                        <a14:foregroundMark x1="6108" y1="34890" x2="7568" y2="40659"/>
                        <a14:foregroundMark x1="5691" y1="33242" x2="6108" y2="34890"/>
                        <a14:foregroundMark x1="5135" y1="31044" x2="5691" y2="33242"/>
                        <a14:foregroundMark x1="21892" y1="73626" x2="32703" y2="78846"/>
                        <a14:foregroundMark x1="33243" y1="82692" x2="60000" y2="85989"/>
                        <a14:foregroundMark x1="55946" y1="87637" x2="65405" y2="85165"/>
                        <a14:foregroundMark x1="76757" y1="71703" x2="72973" y2="79945"/>
                        <a14:foregroundMark x1="88649" y1="60714" x2="87568" y2="65385"/>
                        <a14:foregroundMark x1="92162" y1="45879" x2="92703" y2="50275"/>
                        <a14:foregroundMark x1="90541" y1="34890" x2="91622" y2="41758"/>
                        <a14:foregroundMark x1="84324" y1="68132" x2="84324" y2="73626"/>
                        <a14:foregroundMark x1="86486" y1="67033" x2="86486" y2="67033"/>
                        <a14:foregroundMark x1="6757" y1="51648" x2="11081" y2="61264"/>
                        <a14:foregroundMark x1="5405" y1="49725" x2="6216" y2="53571"/>
                        <a14:foregroundMark x1="4054" y1="33242" x2="4054" y2="32967"/>
                        <a14:foregroundMark x1="4054" y1="34890" x2="4054" y2="33242"/>
                        <a14:foregroundMark x1="4054" y1="39286" x2="4054" y2="34890"/>
                        <a14:foregroundMark x1="4054" y1="42033" x2="4054" y2="39286"/>
                        <a14:foregroundMark x1="4886" y1="27747" x2="10000" y2="15934"/>
                        <a14:foregroundMark x1="4054" y1="29670" x2="4886" y2="27747"/>
                        <a14:foregroundMark x1="10000" y1="15934" x2="10000" y2="15934"/>
                        <a14:foregroundMark x1="20541" y1="10989" x2="28108" y2="7967"/>
                        <a14:foregroundMark x1="30000" y1="20604" x2="30811" y2="35714"/>
                        <a14:foregroundMark x1="32703" y1="21703" x2="32703" y2="31319"/>
                        <a14:foregroundMark x1="32162" y1="1374" x2="33784" y2="1374"/>
                        <a14:foregroundMark x1="54865" y1="1648" x2="54865" y2="1648"/>
                        <a14:foregroundMark x1="70270" y1="9341" x2="70270" y2="9341"/>
                        <a14:foregroundMark x1="75405" y1="11813" x2="75405" y2="11813"/>
                        <a14:foregroundMark x1="77027" y1="13187" x2="77027" y2="13187"/>
                        <a14:foregroundMark x1="81622" y1="17857" x2="82432" y2="18407"/>
                        <a14:foregroundMark x1="85946" y1="21429" x2="85946" y2="21429"/>
                        <a14:foregroundMark x1="88108" y1="27747" x2="88108" y2="27747"/>
                        <a14:foregroundMark x1="79459" y1="15385" x2="79459" y2="15385"/>
                        <a14:foregroundMark x1="81892" y1="18407" x2="78919" y2="12637"/>
                        <a14:foregroundMark x1="73784" y1="11538" x2="64054" y2="6319"/>
                        <a14:foregroundMark x1="61892" y1="4121" x2="64324" y2="5495"/>
                        <a14:foregroundMark x1="67297" y1="6319" x2="68649" y2="7692"/>
                        <a14:foregroundMark x1="71081" y1="9066" x2="72973" y2="10440"/>
                        <a14:foregroundMark x1="58919" y1="3571" x2="58108" y2="3297"/>
                        <a14:foregroundMark x1="57297" y1="2747" x2="61081" y2="4670"/>
                        <a14:foregroundMark x1="61622" y1="4121" x2="65405" y2="5495"/>
                        <a14:foregroundMark x1="14595" y1="11813" x2="18108" y2="9890"/>
                        <a14:foregroundMark x1="21351" y1="6593" x2="25946" y2="5769"/>
                        <a14:foregroundMark x1="28378" y1="4670" x2="28378" y2="4670"/>
                        <a14:foregroundMark x1="30270" y1="3571" x2="27838" y2="3571"/>
                        <a14:foregroundMark x1="27568" y1="5220" x2="26757" y2="5220"/>
                        <a14:foregroundMark x1="25946" y1="5220" x2="25946" y2="5220"/>
                        <a14:foregroundMark x1="12973" y1="11813" x2="12973" y2="11813"/>
                        <a14:foregroundMark x1="3514" y1="33791" x2="3514" y2="33791"/>
                        <a14:foregroundMark x1="3243" y1="37088" x2="2973" y2="38462"/>
                        <a14:foregroundMark x1="4324" y1="45604" x2="4595" y2="48352"/>
                        <a14:foregroundMark x1="4865" y1="23352" x2="4865" y2="25824"/>
                        <a14:foregroundMark x1="18919" y1="8516" x2="21081" y2="7692"/>
                        <a14:foregroundMark x1="25135" y1="5220" x2="26486" y2="4670"/>
                        <a14:foregroundMark x1="3514" y1="33791" x2="3514" y2="35989"/>
                        <a14:foregroundMark x1="3784" y1="28022" x2="3514" y2="31044"/>
                        <a14:foregroundMark x1="3784" y1="39286" x2="3784" y2="42033"/>
                        <a14:backgroundMark x1="1081" y1="54396" x2="2162" y2="60989"/>
                        <a14:backgroundMark x1="270" y1="33242" x2="270" y2="33242"/>
                      </a14:backgroundRemoval>
                    </a14:imgEffect>
                  </a14:imgLayer>
                </a14:imgProps>
              </a:ext>
              <a:ext uri="{28A0092B-C50C-407E-A947-70E740481C1C}">
                <a14:useLocalDpi xmlns:a14="http://schemas.microsoft.com/office/drawing/2010/main" val="0"/>
              </a:ext>
            </a:extLst>
          </a:blip>
          <a:stretch>
            <a:fillRect/>
          </a:stretch>
        </p:blipFill>
        <p:spPr>
          <a:xfrm>
            <a:off x="10883891" y="-2947561"/>
            <a:ext cx="1689622" cy="1662224"/>
          </a:xfrm>
          <a:prstGeom prst="rect">
            <a:avLst/>
          </a:prstGeom>
        </p:spPr>
      </p:pic>
      <p:pic>
        <p:nvPicPr>
          <p:cNvPr id="37" name="Hình ảnh 36" descr="Ảnh có chứa bàn, trong nhà, thực phẩm&#10;&#10;Mô tả được tạo tự động">
            <a:extLst>
              <a:ext uri="{FF2B5EF4-FFF2-40B4-BE49-F238E27FC236}">
                <a16:creationId xmlns:a16="http://schemas.microsoft.com/office/drawing/2014/main" id="{F70C5CE4-B998-4340-A592-5FD0197F51C7}"/>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9928" b="98239" l="10000" r="90000">
                        <a14:foregroundMark x1="23500" y1="50681" x2="23500" y2="50681"/>
                        <a14:foregroundMark x1="21000" y1="43795" x2="21950" y2="48199"/>
                        <a14:foregroundMark x1="24400" y1="53963" x2="26750" y2="60208"/>
                        <a14:foregroundMark x1="25950" y1="56285" x2="27200" y2="58767"/>
                        <a14:foregroundMark x1="27600" y1="57246" x2="27600" y2="57246"/>
                        <a14:foregroundMark x1="19800" y1="42594" x2="19800" y2="42594"/>
                        <a14:foregroundMark x1="20600" y1="44436" x2="21300" y2="46918"/>
                        <a14:foregroundMark x1="37450" y1="83987" x2="39400" y2="87910"/>
                        <a14:foregroundMark x1="39000" y1="88711" x2="42400" y2="93355"/>
                        <a14:foregroundMark x1="43850" y1="89512" x2="47750" y2="91193"/>
                        <a14:foregroundMark x1="32400" y1="83267" x2="35700" y2="90873"/>
                        <a14:foregroundMark x1="29350" y1="85268" x2="31700" y2="90072"/>
                        <a14:foregroundMark x1="24700" y1="76381" x2="27600" y2="83427"/>
                        <a14:foregroundMark x1="27600" y1="83427" x2="27800" y2="83587"/>
                        <a14:foregroundMark x1="23500" y1="74860" x2="24700" y2="81505"/>
                        <a14:foregroundMark x1="23400" y1="72138" x2="24200" y2="76061"/>
                        <a14:foregroundMark x1="22450" y1="70296" x2="24000" y2="77342"/>
                        <a14:foregroundMark x1="22350" y1="69335" x2="23150" y2="72298"/>
                        <a14:foregroundMark x1="21750" y1="68615" x2="21750" y2="68615"/>
                        <a14:foregroundMark x1="37750" y1="75100" x2="41050" y2="80064"/>
                        <a14:foregroundMark x1="41050" y1="80064" x2="41800" y2="80624"/>
                        <a14:foregroundMark x1="39100" y1="72298" x2="42950" y2="77342"/>
                        <a14:foregroundMark x1="42950" y1="77342" x2="48100" y2="80624"/>
                        <a14:foregroundMark x1="48100" y1="80624" x2="48350" y2="80464"/>
                        <a14:foregroundMark x1="44850" y1="72618" x2="48350" y2="77502"/>
                        <a14:foregroundMark x1="48350" y1="77502" x2="50100" y2="78703"/>
                        <a14:foregroundMark x1="35600" y1="79824" x2="39700" y2="84708"/>
                        <a14:foregroundMark x1="39700" y1="84708" x2="42200" y2="85749"/>
                        <a14:foregroundMark x1="37850" y1="77182" x2="41150" y2="86549"/>
                        <a14:foregroundMark x1="42800" y1="98239" x2="42800" y2="98239"/>
                        <a14:backgroundMark x1="66450" y1="20096" x2="78050" y2="60208"/>
                        <a14:backgroundMark x1="78050" y1="60208" x2="78700" y2="60929"/>
                        <a14:backgroundMark x1="61000" y1="23219" x2="81850" y2="51721"/>
                        <a14:backgroundMark x1="64400" y1="43155" x2="68900" y2="54123"/>
                        <a14:backgroundMark x1="24600" y1="41313" x2="25000" y2="45236"/>
                      </a14:backgroundRemoval>
                    </a14:imgEffect>
                  </a14:imgLayer>
                </a14:imgProps>
              </a:ext>
              <a:ext uri="{28A0092B-C50C-407E-A947-70E740481C1C}">
                <a14:useLocalDpi xmlns:a14="http://schemas.microsoft.com/office/drawing/2010/main" val="0"/>
              </a:ext>
            </a:extLst>
          </a:blip>
          <a:srcRect l="14534" t="28971" r="30879" b="-1728"/>
          <a:stretch/>
        </p:blipFill>
        <p:spPr>
          <a:xfrm>
            <a:off x="8263357" y="2041450"/>
            <a:ext cx="3235665" cy="2693340"/>
          </a:xfrm>
          <a:prstGeom prst="rect">
            <a:avLst/>
          </a:prstGeom>
        </p:spPr>
      </p:pic>
      <p:sp>
        <p:nvSpPr>
          <p:cNvPr id="28" name="Hộp Văn bản 27">
            <a:extLst>
              <a:ext uri="{FF2B5EF4-FFF2-40B4-BE49-F238E27FC236}">
                <a16:creationId xmlns:a16="http://schemas.microsoft.com/office/drawing/2014/main" id="{5665CF35-7B8D-457C-B324-227C0D6606B1}"/>
              </a:ext>
            </a:extLst>
          </p:cNvPr>
          <p:cNvSpPr txBox="1"/>
          <p:nvPr/>
        </p:nvSpPr>
        <p:spPr>
          <a:xfrm>
            <a:off x="348405" y="841121"/>
            <a:ext cx="7498100" cy="646331"/>
          </a:xfrm>
          <a:prstGeom prst="rect">
            <a:avLst/>
          </a:prstGeom>
          <a:noFill/>
        </p:spPr>
        <p:txBody>
          <a:bodyPr wrap="square" rtlCol="0">
            <a:spAutoFit/>
          </a:bodyPr>
          <a:lstStyle/>
          <a:p>
            <a:pPr algn="l"/>
            <a:r>
              <a:rPr lang="en-GB" sz="3600" b="1" i="0">
                <a:solidFill>
                  <a:schemeClr val="accent2"/>
                </a:solidFill>
                <a:effectLst/>
                <a:latin typeface="Times New Roman" panose="02020603050405020304" pitchFamily="18" charset="0"/>
                <a:cs typeface="Times New Roman" panose="02020603050405020304" pitchFamily="18" charset="0"/>
              </a:rPr>
              <a:t>Kết quả và đánh giá</a:t>
            </a:r>
          </a:p>
        </p:txBody>
      </p:sp>
      <p:sp>
        <p:nvSpPr>
          <p:cNvPr id="20" name="Hình chữ nhật 19">
            <a:extLst>
              <a:ext uri="{FF2B5EF4-FFF2-40B4-BE49-F238E27FC236}">
                <a16:creationId xmlns:a16="http://schemas.microsoft.com/office/drawing/2014/main" id="{88EF345A-FE80-487A-89B7-65F93E8D1AB5}"/>
              </a:ext>
            </a:extLst>
          </p:cNvPr>
          <p:cNvSpPr/>
          <p:nvPr/>
        </p:nvSpPr>
        <p:spPr>
          <a:xfrm>
            <a:off x="0" y="-39830"/>
            <a:ext cx="12191999" cy="6198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Hộp Văn bản 20">
            <a:extLst>
              <a:ext uri="{FF2B5EF4-FFF2-40B4-BE49-F238E27FC236}">
                <a16:creationId xmlns:a16="http://schemas.microsoft.com/office/drawing/2014/main" id="{098A980B-55F1-422F-ACA9-0249E5903FE8}"/>
              </a:ext>
            </a:extLst>
          </p:cNvPr>
          <p:cNvSpPr txBox="1"/>
          <p:nvPr/>
        </p:nvSpPr>
        <p:spPr>
          <a:xfrm>
            <a:off x="29411" y="45324"/>
            <a:ext cx="187283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Group Name</a:t>
            </a:r>
            <a:endParaRPr lang="vi-VN" sz="2000" b="1">
              <a:solidFill>
                <a:schemeClr val="bg1"/>
              </a:solidFill>
              <a:latin typeface="Arial" panose="020B0604020202020204" pitchFamily="34" charset="0"/>
              <a:cs typeface="Arial" panose="020B0604020202020204" pitchFamily="34" charset="0"/>
            </a:endParaRPr>
          </a:p>
        </p:txBody>
      </p:sp>
      <p:cxnSp>
        <p:nvCxnSpPr>
          <p:cNvPr id="23" name="Đường nối Thẳng 22">
            <a:extLst>
              <a:ext uri="{FF2B5EF4-FFF2-40B4-BE49-F238E27FC236}">
                <a16:creationId xmlns:a16="http://schemas.microsoft.com/office/drawing/2014/main" id="{F1EF543D-0DAB-41B4-8BC4-B28498F16060}"/>
              </a:ext>
            </a:extLst>
          </p:cNvPr>
          <p:cNvCxnSpPr>
            <a:cxnSpLocks/>
          </p:cNvCxnSpPr>
          <p:nvPr/>
        </p:nvCxnSpPr>
        <p:spPr>
          <a:xfrm>
            <a:off x="0" y="562817"/>
            <a:ext cx="12191999"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5" name="Hộp Văn bản 24">
            <a:extLst>
              <a:ext uri="{FF2B5EF4-FFF2-40B4-BE49-F238E27FC236}">
                <a16:creationId xmlns:a16="http://schemas.microsoft.com/office/drawing/2014/main" id="{48EEA097-290B-4C6E-95B6-227841990152}"/>
              </a:ext>
            </a:extLst>
          </p:cNvPr>
          <p:cNvSpPr txBox="1"/>
          <p:nvPr/>
        </p:nvSpPr>
        <p:spPr>
          <a:xfrm>
            <a:off x="4989769" y="55126"/>
            <a:ext cx="1647929"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Bữa sáng </a:t>
            </a:r>
            <a:endParaRPr lang="vi-VN" sz="2000" b="1">
              <a:solidFill>
                <a:schemeClr val="bg1"/>
              </a:solidFill>
              <a:latin typeface="Arial" panose="020B0604020202020204" pitchFamily="34" charset="0"/>
              <a:cs typeface="Arial" panose="020B0604020202020204" pitchFamily="34" charset="0"/>
            </a:endParaRPr>
          </a:p>
        </p:txBody>
      </p:sp>
      <p:sp>
        <p:nvSpPr>
          <p:cNvPr id="26" name="Hộp Văn bản 25">
            <a:extLst>
              <a:ext uri="{FF2B5EF4-FFF2-40B4-BE49-F238E27FC236}">
                <a16:creationId xmlns:a16="http://schemas.microsoft.com/office/drawing/2014/main" id="{48ED72C9-7C4B-47DF-95AA-B322F4004E74}"/>
              </a:ext>
            </a:extLst>
          </p:cNvPr>
          <p:cNvSpPr txBox="1"/>
          <p:nvPr/>
        </p:nvSpPr>
        <p:spPr>
          <a:xfrm>
            <a:off x="7251320" y="66345"/>
            <a:ext cx="2493531" cy="400110"/>
          </a:xfrm>
          <a:prstGeom prst="rect">
            <a:avLst/>
          </a:prstGeom>
          <a:noFill/>
        </p:spPr>
        <p:txBody>
          <a:bodyPr wrap="square" rtlCol="0">
            <a:spAutoFit/>
          </a:bodyPr>
          <a:lstStyle/>
          <a:p>
            <a:pPr algn="ctr"/>
            <a:r>
              <a:rPr lang="en-US" sz="2000" b="1">
                <a:solidFill>
                  <a:srgbClr val="D86A04"/>
                </a:solidFill>
                <a:latin typeface="Arial" panose="020B0604020202020204" pitchFamily="34" charset="0"/>
                <a:cs typeface="Arial" panose="020B0604020202020204" pitchFamily="34" charset="0"/>
              </a:rPr>
              <a:t>Đồ tráng miệng</a:t>
            </a:r>
            <a:endParaRPr lang="vi-VN" sz="2000" b="1">
              <a:solidFill>
                <a:srgbClr val="D86A04"/>
              </a:solidFill>
              <a:latin typeface="Arial" panose="020B0604020202020204" pitchFamily="34" charset="0"/>
              <a:cs typeface="Arial" panose="020B0604020202020204" pitchFamily="34" charset="0"/>
            </a:endParaRPr>
          </a:p>
        </p:txBody>
      </p:sp>
      <p:sp>
        <p:nvSpPr>
          <p:cNvPr id="27" name="Hộp Văn bản 26">
            <a:extLst>
              <a:ext uri="{FF2B5EF4-FFF2-40B4-BE49-F238E27FC236}">
                <a16:creationId xmlns:a16="http://schemas.microsoft.com/office/drawing/2014/main" id="{726556A7-E130-431E-B52F-39C135BF8E76}"/>
              </a:ext>
            </a:extLst>
          </p:cNvPr>
          <p:cNvSpPr txBox="1"/>
          <p:nvPr/>
        </p:nvSpPr>
        <p:spPr>
          <a:xfrm>
            <a:off x="10248517" y="63316"/>
            <a:ext cx="1647929"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Ăn nhanh</a:t>
            </a:r>
            <a:endParaRPr lang="vi-VN" sz="2000" b="1">
              <a:solidFill>
                <a:schemeClr val="bg1"/>
              </a:solidFill>
              <a:latin typeface="Arial" panose="020B0604020202020204" pitchFamily="34" charset="0"/>
              <a:cs typeface="Arial" panose="020B0604020202020204" pitchFamily="34" charset="0"/>
            </a:endParaRPr>
          </a:p>
        </p:txBody>
      </p:sp>
      <p:sp>
        <p:nvSpPr>
          <p:cNvPr id="29" name="Hình chữ nhật: Góc Tròn 28">
            <a:extLst>
              <a:ext uri="{FF2B5EF4-FFF2-40B4-BE49-F238E27FC236}">
                <a16:creationId xmlns:a16="http://schemas.microsoft.com/office/drawing/2014/main" id="{228D99E0-AE21-4505-A5FF-07A21B69E53E}"/>
              </a:ext>
            </a:extLst>
          </p:cNvPr>
          <p:cNvSpPr/>
          <p:nvPr/>
        </p:nvSpPr>
        <p:spPr>
          <a:xfrm>
            <a:off x="7460429" y="470445"/>
            <a:ext cx="2156270" cy="84412"/>
          </a:xfrm>
          <a:prstGeom prst="roundRect">
            <a:avLst>
              <a:gd name="adj" fmla="val 50000"/>
            </a:avLst>
          </a:prstGeom>
          <a:solidFill>
            <a:srgbClr val="D86A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7" name="Hình ảnh 16" descr="Ảnh có chứa thực phẩm, đĩa, món ăn&#10;&#10;Mô tả được tạo tự động">
            <a:extLst>
              <a:ext uri="{FF2B5EF4-FFF2-40B4-BE49-F238E27FC236}">
                <a16:creationId xmlns:a16="http://schemas.microsoft.com/office/drawing/2014/main" id="{78C0F2EA-E241-4869-973E-3E8E1E77AD85}"/>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6000" b="95200" l="4267" r="95600">
                        <a14:foregroundMark x1="22000" y1="25067" x2="14667" y2="37867"/>
                        <a14:foregroundMark x1="16267" y1="37867" x2="16267" y2="56400"/>
                        <a14:foregroundMark x1="12133" y1="51067" x2="20933" y2="74267"/>
                        <a14:foregroundMark x1="13067" y1="62933" x2="15600" y2="71333"/>
                        <a14:foregroundMark x1="10133" y1="54400" x2="12133" y2="67467"/>
                        <a14:foregroundMark x1="9200" y1="51067" x2="9867" y2="63333"/>
                        <a14:foregroundMark x1="8800" y1="49200" x2="9467" y2="59467"/>
                        <a14:foregroundMark x1="14133" y1="37333" x2="14400" y2="43333"/>
                        <a14:foregroundMark x1="17067" y1="20933" x2="22133" y2="23600"/>
                        <a14:foregroundMark x1="29200" y1="10400" x2="29600" y2="14000"/>
                        <a14:foregroundMark x1="28133" y1="6000" x2="29333" y2="8933"/>
                        <a14:foregroundMark x1="7733" y1="32133" x2="9600" y2="32667"/>
                        <a14:foregroundMark x1="4267" y1="35067" x2="4267" y2="35067"/>
                        <a14:foregroundMark x1="8533" y1="40400" x2="8533" y2="40400"/>
                        <a14:foregroundMark x1="63467" y1="14000" x2="71733" y2="22933"/>
                        <a14:foregroundMark x1="74800" y1="24933" x2="82267" y2="38933"/>
                        <a14:foregroundMark x1="77867" y1="26533" x2="84533" y2="34400"/>
                        <a14:foregroundMark x1="73733" y1="21067" x2="81600" y2="25467"/>
                        <a14:foregroundMark x1="16133" y1="21600" x2="16133" y2="21600"/>
                        <a14:foregroundMark x1="19867" y1="16667" x2="19867" y2="16667"/>
                        <a14:foregroundMark x1="86667" y1="57333" x2="86800" y2="67867"/>
                        <a14:foregroundMark x1="92400" y1="61467" x2="92000" y2="68667"/>
                        <a14:foregroundMark x1="93600" y1="53467" x2="93867" y2="62267"/>
                        <a14:foregroundMark x1="89067" y1="37467" x2="93733" y2="46667"/>
                        <a14:foregroundMark x1="88400" y1="33467" x2="91067" y2="39067"/>
                        <a14:foregroundMark x1="90000" y1="32667" x2="90533" y2="33200"/>
                        <a14:foregroundMark x1="94533" y1="40400" x2="94533" y2="40933"/>
                        <a14:foregroundMark x1="92267" y1="36133" x2="92267" y2="36667"/>
                        <a14:foregroundMark x1="89600" y1="31467" x2="92800" y2="39867"/>
                        <a14:foregroundMark x1="87733" y1="29067" x2="88267" y2="29467"/>
                        <a14:foregroundMark x1="89200" y1="31867" x2="93333" y2="40533"/>
                        <a14:foregroundMark x1="95333" y1="46933" x2="95600" y2="49467"/>
                        <a14:foregroundMark x1="91067" y1="32800" x2="92400" y2="35733"/>
                        <a14:foregroundMark x1="93067" y1="39333" x2="93333" y2="39733"/>
                        <a14:foregroundMark x1="91867" y1="36667" x2="90000" y2="35600"/>
                        <a14:foregroundMark x1="50133" y1="11200" x2="50133" y2="11200"/>
                        <a14:foregroundMark x1="47600" y1="11200" x2="47600" y2="11200"/>
                        <a14:foregroundMark x1="41467" y1="11200" x2="45867" y2="12533"/>
                        <a14:foregroundMark x1="40533" y1="10800" x2="47333" y2="10533"/>
                        <a14:foregroundMark x1="51867" y1="10400" x2="56800" y2="11067"/>
                        <a14:foregroundMark x1="53200" y1="10800" x2="60267" y2="12000"/>
                        <a14:foregroundMark x1="60533" y1="10933" x2="64000" y2="12267"/>
                        <a14:foregroundMark x1="46000" y1="92667" x2="55200" y2="95200"/>
                        <a14:foregroundMark x1="55867" y1="11067" x2="55867" y2="11067"/>
                        <a14:foregroundMark x1="56133" y1="10400" x2="56133" y2="10400"/>
                        <a14:foregroundMark x1="43867" y1="10000" x2="43867" y2="10000"/>
                        <a14:foregroundMark x1="51067" y1="10000" x2="51067" y2="10000"/>
                        <a14:foregroundMark x1="48667" y1="10000" x2="48667" y2="10000"/>
                        <a14:foregroundMark x1="46400" y1="9200" x2="46400" y2="9200"/>
                        <a14:foregroundMark x1="91867" y1="37600" x2="94000" y2="40267"/>
                        <a14:foregroundMark x1="93867" y1="38533" x2="94133" y2="40667"/>
                        <a14:foregroundMark x1="92933" y1="36667" x2="94400" y2="38667"/>
                        <a14:foregroundMark x1="92267" y1="35067" x2="94400" y2="38133"/>
                        <a14:foregroundMark x1="89333" y1="30533" x2="90800" y2="34933"/>
                      </a14:backgroundRemoval>
                    </a14:imgEffect>
                  </a14:imgLayer>
                </a14:imgProps>
              </a:ext>
              <a:ext uri="{28A0092B-C50C-407E-A947-70E740481C1C}">
                <a14:useLocalDpi xmlns:a14="http://schemas.microsoft.com/office/drawing/2010/main" val="0"/>
              </a:ext>
            </a:extLst>
          </a:blip>
          <a:stretch>
            <a:fillRect/>
          </a:stretch>
        </p:blipFill>
        <p:spPr>
          <a:xfrm>
            <a:off x="435936" y="20281837"/>
            <a:ext cx="2700408" cy="2700408"/>
          </a:xfrm>
          <a:prstGeom prst="rect">
            <a:avLst/>
          </a:prstGeom>
        </p:spPr>
      </p:pic>
      <p:pic>
        <p:nvPicPr>
          <p:cNvPr id="18" name="Hình ảnh 17" descr="Ảnh có chứa đĩa, thực phẩm, trong nhà, món ăn&#10;&#10;Mô tả được tạo tự động">
            <a:extLst>
              <a:ext uri="{FF2B5EF4-FFF2-40B4-BE49-F238E27FC236}">
                <a16:creationId xmlns:a16="http://schemas.microsoft.com/office/drawing/2014/main" id="{3033E4E0-6E98-4411-9384-A1BD900A54ED}"/>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3782" b="91176" l="5417" r="94792">
                        <a14:foregroundMark x1="5417" y1="46008" x2="6875" y2="53992"/>
                        <a14:foregroundMark x1="94583" y1="42437" x2="94792" y2="50630"/>
                        <a14:foregroundMark x1="51458" y1="3782" x2="51458" y2="3782"/>
                        <a14:foregroundMark x1="47708" y1="89076" x2="47708" y2="89076"/>
                        <a14:foregroundMark x1="49167" y1="91176" x2="49167" y2="91176"/>
                      </a14:backgroundRemoval>
                    </a14:imgEffect>
                  </a14:imgLayer>
                </a14:imgProps>
              </a:ext>
              <a:ext uri="{28A0092B-C50C-407E-A947-70E740481C1C}">
                <a14:useLocalDpi xmlns:a14="http://schemas.microsoft.com/office/drawing/2010/main" val="0"/>
              </a:ext>
            </a:extLst>
          </a:blip>
          <a:stretch>
            <a:fillRect/>
          </a:stretch>
        </p:blipFill>
        <p:spPr>
          <a:xfrm>
            <a:off x="9055658" y="23538308"/>
            <a:ext cx="2886666" cy="2862611"/>
          </a:xfrm>
          <a:prstGeom prst="rect">
            <a:avLst/>
          </a:prstGeom>
        </p:spPr>
      </p:pic>
      <p:pic>
        <p:nvPicPr>
          <p:cNvPr id="19" name="Hình ảnh 18" descr="Ảnh có chứa món ăn, rau&#10;&#10;Mô tả được tạo tự động">
            <a:extLst>
              <a:ext uri="{FF2B5EF4-FFF2-40B4-BE49-F238E27FC236}">
                <a16:creationId xmlns:a16="http://schemas.microsoft.com/office/drawing/2014/main" id="{202A0910-EBE7-4940-A874-C5D94C3D515B}"/>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8612" b="89474" l="7469" r="89627">
                        <a14:foregroundMark x1="7469" y1="33971" x2="7469" y2="33971"/>
                        <a14:foregroundMark x1="13693" y1="52632" x2="13693" y2="52632"/>
                        <a14:foregroundMark x1="16183" y1="47368" x2="16183" y2="47368"/>
                        <a14:foregroundMark x1="14108" y1="48804" x2="14108" y2="48804"/>
                        <a14:foregroundMark x1="68465" y1="22967" x2="68465" y2="22967"/>
                        <a14:foregroundMark x1="52282" y1="8612" x2="52282" y2="8612"/>
                      </a14:backgroundRemoval>
                    </a14:imgEffect>
                  </a14:imgLayer>
                </a14:imgProps>
              </a:ext>
              <a:ext uri="{28A0092B-C50C-407E-A947-70E740481C1C}">
                <a14:useLocalDpi xmlns:a14="http://schemas.microsoft.com/office/drawing/2010/main" val="0"/>
              </a:ext>
            </a:extLst>
          </a:blip>
          <a:stretch>
            <a:fillRect/>
          </a:stretch>
        </p:blipFill>
        <p:spPr>
          <a:xfrm rot="1141498">
            <a:off x="7950411" y="13538405"/>
            <a:ext cx="2830006" cy="2454238"/>
          </a:xfrm>
          <a:prstGeom prst="rect">
            <a:avLst/>
          </a:prstGeom>
        </p:spPr>
      </p:pic>
      <p:pic>
        <p:nvPicPr>
          <p:cNvPr id="34" name="Hình ảnh 33" descr="Ảnh có chứa thực phẩm, đĩa, hoa quả, đã sắp xếp&#10;&#10;Mô tả được tạo tự động">
            <a:extLst>
              <a:ext uri="{FF2B5EF4-FFF2-40B4-BE49-F238E27FC236}">
                <a16:creationId xmlns:a16="http://schemas.microsoft.com/office/drawing/2014/main" id="{DCB7F0C7-28B1-4B25-AEC5-B3A6FCFF31DF}"/>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foregroundMark x1="60615" y1="13627" x2="60615" y2="13627"/>
                      </a14:backgroundRemoval>
                    </a14:imgEffect>
                  </a14:imgLayer>
                </a14:imgProps>
              </a:ext>
              <a:ext uri="{28A0092B-C50C-407E-A947-70E740481C1C}">
                <a14:useLocalDpi xmlns:a14="http://schemas.microsoft.com/office/drawing/2010/main" val="0"/>
              </a:ext>
            </a:extLst>
          </a:blip>
          <a:stretch>
            <a:fillRect/>
          </a:stretch>
        </p:blipFill>
        <p:spPr>
          <a:xfrm rot="21012556">
            <a:off x="303612" y="10539046"/>
            <a:ext cx="3475456" cy="2550450"/>
          </a:xfrm>
          <a:prstGeom prst="rect">
            <a:avLst/>
          </a:prstGeom>
        </p:spPr>
      </p:pic>
      <p:sp>
        <p:nvSpPr>
          <p:cNvPr id="35" name="Hộp Văn bản 34">
            <a:extLst>
              <a:ext uri="{FF2B5EF4-FFF2-40B4-BE49-F238E27FC236}">
                <a16:creationId xmlns:a16="http://schemas.microsoft.com/office/drawing/2014/main" id="{1ADC8FFB-9301-4A58-B2D1-6ED800E86D0A}"/>
              </a:ext>
            </a:extLst>
          </p:cNvPr>
          <p:cNvSpPr txBox="1"/>
          <p:nvPr/>
        </p:nvSpPr>
        <p:spPr>
          <a:xfrm>
            <a:off x="2310810" y="16514355"/>
            <a:ext cx="7570380" cy="1446550"/>
          </a:xfrm>
          <a:prstGeom prst="rect">
            <a:avLst/>
          </a:prstGeom>
          <a:noFill/>
        </p:spPr>
        <p:txBody>
          <a:bodyPr wrap="square" rtlCol="0">
            <a:spAutoFit/>
          </a:bodyPr>
          <a:lstStyle/>
          <a:p>
            <a:pPr algn="ctr"/>
            <a:r>
              <a:rPr lang="vi-VN" sz="8800" b="1">
                <a:solidFill>
                  <a:srgbClr val="D86A04"/>
                </a:solidFill>
              </a:rPr>
              <a:t>Đồ Ăn Nhanh</a:t>
            </a:r>
          </a:p>
        </p:txBody>
      </p:sp>
      <p:sp>
        <p:nvSpPr>
          <p:cNvPr id="33" name="TextBox 32">
            <a:extLst>
              <a:ext uri="{FF2B5EF4-FFF2-40B4-BE49-F238E27FC236}">
                <a16:creationId xmlns:a16="http://schemas.microsoft.com/office/drawing/2014/main" id="{91858A68-FE9A-4C91-AC44-C183B36ED893}"/>
              </a:ext>
            </a:extLst>
          </p:cNvPr>
          <p:cNvSpPr txBox="1"/>
          <p:nvPr/>
        </p:nvSpPr>
        <p:spPr>
          <a:xfrm>
            <a:off x="138302" y="1614930"/>
            <a:ext cx="7322127" cy="1015663"/>
          </a:xfrm>
          <a:prstGeom prst="rect">
            <a:avLst/>
          </a:prstGeom>
          <a:noFill/>
        </p:spPr>
        <p:txBody>
          <a:bodyPr wrap="square">
            <a:spAutoFit/>
          </a:bodyPr>
          <a:lstStyle/>
          <a:p>
            <a:r>
              <a:rPr lang="vi-VN" sz="2000" b="0" i="0">
                <a:solidFill>
                  <a:schemeClr val="bg1"/>
                </a:solidFill>
                <a:effectLst/>
                <a:latin typeface="Times New Roman" panose="02020603050405020304" pitchFamily="18" charset="0"/>
                <a:cs typeface="Times New Roman" panose="02020603050405020304" pitchFamily="18" charset="0"/>
              </a:rPr>
              <a:t>Để đánh giá và xem xét kết quả phân lớp. Chúng ta sẽ xem xét hai trường hợp: một là thay đổi giá trị k láng giềng và hai là thay đổi hàm tính khoảng cách.</a:t>
            </a:r>
            <a:endParaRPr lang="en-GB" sz="200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773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6" name="Hình ảnh 15" descr="Ảnh có chứa đĩa, thực phẩm, trong nhà, món ăn&#10;&#10;Mô tả được tạo tự động">
            <a:extLst>
              <a:ext uri="{FF2B5EF4-FFF2-40B4-BE49-F238E27FC236}">
                <a16:creationId xmlns:a16="http://schemas.microsoft.com/office/drawing/2014/main" id="{DB119485-9BA7-46CC-A284-27614B0C7F1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782" b="91176" l="5417" r="94792">
                        <a14:foregroundMark x1="5417" y1="46008" x2="6875" y2="53992"/>
                        <a14:foregroundMark x1="94583" y1="42437" x2="94792" y2="50630"/>
                        <a14:foregroundMark x1="51458" y1="3782" x2="51458" y2="3782"/>
                        <a14:foregroundMark x1="47708" y1="89076" x2="47708" y2="89076"/>
                        <a14:foregroundMark x1="49167" y1="91176" x2="49167" y2="91176"/>
                      </a14:backgroundRemoval>
                    </a14:imgEffect>
                  </a14:imgLayer>
                </a14:imgProps>
              </a:ext>
              <a:ext uri="{28A0092B-C50C-407E-A947-70E740481C1C}">
                <a14:useLocalDpi xmlns:a14="http://schemas.microsoft.com/office/drawing/2010/main" val="0"/>
              </a:ext>
            </a:extLst>
          </a:blip>
          <a:stretch>
            <a:fillRect/>
          </a:stretch>
        </p:blipFill>
        <p:spPr>
          <a:xfrm rot="10646515">
            <a:off x="3485070" y="8840877"/>
            <a:ext cx="1093126" cy="1084017"/>
          </a:xfrm>
          <a:prstGeom prst="rect">
            <a:avLst/>
          </a:prstGeom>
        </p:spPr>
      </p:pic>
      <p:pic>
        <p:nvPicPr>
          <p:cNvPr id="5" name="Hình ảnh 4" descr="Ảnh có chứa món ăn, rau&#10;&#10;Mô tả được tạo tự động">
            <a:extLst>
              <a:ext uri="{FF2B5EF4-FFF2-40B4-BE49-F238E27FC236}">
                <a16:creationId xmlns:a16="http://schemas.microsoft.com/office/drawing/2014/main" id="{1F3685A2-42CC-483F-A2CA-4E2040657C4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612" b="89474" l="7469" r="89627">
                        <a14:foregroundMark x1="7469" y1="33971" x2="7469" y2="33971"/>
                        <a14:foregroundMark x1="13693" y1="52632" x2="13693" y2="52632"/>
                        <a14:foregroundMark x1="16183" y1="47368" x2="16183" y2="47368"/>
                        <a14:foregroundMark x1="14108" y1="48804" x2="14108" y2="48804"/>
                        <a14:foregroundMark x1="68465" y1="22967" x2="68465" y2="22967"/>
                        <a14:foregroundMark x1="52282" y1="8612" x2="52282" y2="8612"/>
                      </a14:backgroundRemoval>
                    </a14:imgEffect>
                  </a14:imgLayer>
                </a14:imgProps>
              </a:ext>
              <a:ext uri="{28A0092B-C50C-407E-A947-70E740481C1C}">
                <a14:useLocalDpi xmlns:a14="http://schemas.microsoft.com/office/drawing/2010/main" val="0"/>
              </a:ext>
            </a:extLst>
          </a:blip>
          <a:stretch>
            <a:fillRect/>
          </a:stretch>
        </p:blipFill>
        <p:spPr>
          <a:xfrm rot="11225776">
            <a:off x="9870695" y="10902611"/>
            <a:ext cx="903792" cy="783787"/>
          </a:xfrm>
          <a:prstGeom prst="rect">
            <a:avLst/>
          </a:prstGeom>
        </p:spPr>
      </p:pic>
      <p:pic>
        <p:nvPicPr>
          <p:cNvPr id="7" name="Hình ảnh 6" descr="Ảnh có chứa thực phẩm, đĩa, hoa quả, đã sắp xếp&#10;&#10;Mô tả được tạo tự động">
            <a:extLst>
              <a:ext uri="{FF2B5EF4-FFF2-40B4-BE49-F238E27FC236}">
                <a16:creationId xmlns:a16="http://schemas.microsoft.com/office/drawing/2014/main" id="{320A993A-A525-4B51-AE79-7640ED5DC572}"/>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60615" y1="13627" x2="60615" y2="13627"/>
                      </a14:backgroundRemoval>
                    </a14:imgEffect>
                  </a14:imgLayer>
                </a14:imgProps>
              </a:ext>
              <a:ext uri="{28A0092B-C50C-407E-A947-70E740481C1C}">
                <a14:useLocalDpi xmlns:a14="http://schemas.microsoft.com/office/drawing/2010/main" val="0"/>
              </a:ext>
            </a:extLst>
          </a:blip>
          <a:stretch>
            <a:fillRect/>
          </a:stretch>
        </p:blipFill>
        <p:spPr>
          <a:xfrm>
            <a:off x="7653701" y="3996656"/>
            <a:ext cx="3972866" cy="2915472"/>
          </a:xfrm>
          <a:prstGeom prst="rect">
            <a:avLst/>
          </a:prstGeom>
        </p:spPr>
      </p:pic>
      <p:sp>
        <p:nvSpPr>
          <p:cNvPr id="2" name="Hộp Văn bản 1">
            <a:extLst>
              <a:ext uri="{FF2B5EF4-FFF2-40B4-BE49-F238E27FC236}">
                <a16:creationId xmlns:a16="http://schemas.microsoft.com/office/drawing/2014/main" id="{6B4AA46C-47D1-4B95-9494-3F0A8F13C28E}"/>
              </a:ext>
            </a:extLst>
          </p:cNvPr>
          <p:cNvSpPr txBox="1"/>
          <p:nvPr/>
        </p:nvSpPr>
        <p:spPr>
          <a:xfrm>
            <a:off x="548576" y="741351"/>
            <a:ext cx="7397280" cy="1384995"/>
          </a:xfrm>
          <a:prstGeom prst="rect">
            <a:avLst/>
          </a:prstGeom>
          <a:noFill/>
        </p:spPr>
        <p:txBody>
          <a:bodyPr wrap="square" rtlCol="0">
            <a:spAutoFit/>
          </a:bodyPr>
          <a:lstStyle/>
          <a:p>
            <a:pPr algn="l"/>
            <a:r>
              <a:rPr lang="vi-VN" sz="2800" b="1" i="0">
                <a:solidFill>
                  <a:schemeClr val="accent2"/>
                </a:solidFill>
                <a:effectLst/>
                <a:latin typeface="Times New Roman" panose="02020603050405020304" pitchFamily="18" charset="0"/>
                <a:cs typeface="Times New Roman" panose="02020603050405020304" pitchFamily="18" charset="0"/>
              </a:rPr>
              <a:t>Trường hợp 1: Kết quả phân lớp khi thay đổi hệ số k khác nhau.</a:t>
            </a:r>
            <a:endParaRPr lang="vi-VN" sz="2800" b="0" i="0">
              <a:solidFill>
                <a:schemeClr val="accent2"/>
              </a:solidFill>
              <a:effectLst/>
              <a:latin typeface="Times New Roman" panose="02020603050405020304" pitchFamily="18" charset="0"/>
              <a:cs typeface="Times New Roman" panose="02020603050405020304" pitchFamily="18" charset="0"/>
            </a:endParaRPr>
          </a:p>
          <a:p>
            <a:pPr algn="l"/>
            <a:r>
              <a:rPr lang="vi-VN" sz="2800" b="1" i="0">
                <a:solidFill>
                  <a:schemeClr val="accent2"/>
                </a:solidFill>
                <a:effectLst/>
                <a:latin typeface="Times New Roman" panose="02020603050405020304" pitchFamily="18" charset="0"/>
                <a:cs typeface="Times New Roman" panose="02020603050405020304" pitchFamily="18" charset="0"/>
              </a:rPr>
              <a:t>Với k = 2:</a:t>
            </a:r>
            <a:endParaRPr lang="vi-VN" sz="2800" b="0" i="0">
              <a:solidFill>
                <a:schemeClr val="accent2"/>
              </a:solidFill>
              <a:effectLst/>
              <a:latin typeface="Times New Roman" panose="02020603050405020304" pitchFamily="18" charset="0"/>
              <a:cs typeface="Times New Roman" panose="02020603050405020304" pitchFamily="18" charset="0"/>
            </a:endParaRPr>
          </a:p>
        </p:txBody>
      </p:sp>
      <p:sp>
        <p:nvSpPr>
          <p:cNvPr id="22" name="Hộp Văn bản 21">
            <a:extLst>
              <a:ext uri="{FF2B5EF4-FFF2-40B4-BE49-F238E27FC236}">
                <a16:creationId xmlns:a16="http://schemas.microsoft.com/office/drawing/2014/main" id="{5BD685FD-D8D8-4E68-AB17-921F842D0B54}"/>
              </a:ext>
            </a:extLst>
          </p:cNvPr>
          <p:cNvSpPr txBox="1"/>
          <p:nvPr/>
        </p:nvSpPr>
        <p:spPr>
          <a:xfrm>
            <a:off x="29411" y="3429000"/>
            <a:ext cx="7732316" cy="523220"/>
          </a:xfrm>
          <a:prstGeom prst="rect">
            <a:avLst/>
          </a:prstGeom>
          <a:noFill/>
        </p:spPr>
        <p:txBody>
          <a:bodyPr wrap="square" rtlCol="0">
            <a:spAutoFit/>
          </a:bodyPr>
          <a:lstStyle/>
          <a:p>
            <a:r>
              <a:rPr lang="en-GB" sz="2800" b="1" i="0">
                <a:solidFill>
                  <a:schemeClr val="accent2"/>
                </a:solidFill>
                <a:effectLst/>
                <a:latin typeface="Times New Roman" panose="02020603050405020304" pitchFamily="18" charset="0"/>
                <a:cs typeface="Times New Roman" panose="02020603050405020304" pitchFamily="18" charset="0"/>
              </a:rPr>
              <a:t>Với k = 5:</a:t>
            </a:r>
            <a:endParaRPr lang="vi-VN" sz="2800" b="1">
              <a:solidFill>
                <a:schemeClr val="accent2"/>
              </a:solidFill>
              <a:latin typeface="Times New Roman" panose="02020603050405020304" pitchFamily="18" charset="0"/>
              <a:cs typeface="Times New Roman" panose="02020603050405020304" pitchFamily="18" charset="0"/>
            </a:endParaRPr>
          </a:p>
        </p:txBody>
      </p:sp>
      <p:sp>
        <p:nvSpPr>
          <p:cNvPr id="20" name="Hình chữ nhật 19">
            <a:extLst>
              <a:ext uri="{FF2B5EF4-FFF2-40B4-BE49-F238E27FC236}">
                <a16:creationId xmlns:a16="http://schemas.microsoft.com/office/drawing/2014/main" id="{88EF345A-FE80-487A-89B7-65F93E8D1AB5}"/>
              </a:ext>
            </a:extLst>
          </p:cNvPr>
          <p:cNvSpPr/>
          <p:nvPr/>
        </p:nvSpPr>
        <p:spPr>
          <a:xfrm>
            <a:off x="0" y="-39830"/>
            <a:ext cx="12191999" cy="6198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Hộp Văn bản 20">
            <a:extLst>
              <a:ext uri="{FF2B5EF4-FFF2-40B4-BE49-F238E27FC236}">
                <a16:creationId xmlns:a16="http://schemas.microsoft.com/office/drawing/2014/main" id="{098A980B-55F1-422F-ACA9-0249E5903FE8}"/>
              </a:ext>
            </a:extLst>
          </p:cNvPr>
          <p:cNvSpPr txBox="1"/>
          <p:nvPr/>
        </p:nvSpPr>
        <p:spPr>
          <a:xfrm>
            <a:off x="29411" y="45324"/>
            <a:ext cx="187283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Group Name</a:t>
            </a:r>
            <a:endParaRPr lang="vi-VN" sz="2000" b="1">
              <a:solidFill>
                <a:schemeClr val="bg1"/>
              </a:solidFill>
              <a:latin typeface="Arial" panose="020B0604020202020204" pitchFamily="34" charset="0"/>
              <a:cs typeface="Arial" panose="020B0604020202020204" pitchFamily="34" charset="0"/>
            </a:endParaRPr>
          </a:p>
        </p:txBody>
      </p:sp>
      <p:cxnSp>
        <p:nvCxnSpPr>
          <p:cNvPr id="23" name="Đường nối Thẳng 22">
            <a:extLst>
              <a:ext uri="{FF2B5EF4-FFF2-40B4-BE49-F238E27FC236}">
                <a16:creationId xmlns:a16="http://schemas.microsoft.com/office/drawing/2014/main" id="{F1EF543D-0DAB-41B4-8BC4-B28498F16060}"/>
              </a:ext>
            </a:extLst>
          </p:cNvPr>
          <p:cNvCxnSpPr>
            <a:cxnSpLocks/>
          </p:cNvCxnSpPr>
          <p:nvPr/>
        </p:nvCxnSpPr>
        <p:spPr>
          <a:xfrm>
            <a:off x="0" y="562817"/>
            <a:ext cx="12191999"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5" name="Hộp Văn bản 24">
            <a:extLst>
              <a:ext uri="{FF2B5EF4-FFF2-40B4-BE49-F238E27FC236}">
                <a16:creationId xmlns:a16="http://schemas.microsoft.com/office/drawing/2014/main" id="{48EEA097-290B-4C6E-95B6-227841990152}"/>
              </a:ext>
            </a:extLst>
          </p:cNvPr>
          <p:cNvSpPr txBox="1"/>
          <p:nvPr/>
        </p:nvSpPr>
        <p:spPr>
          <a:xfrm>
            <a:off x="4989769" y="55126"/>
            <a:ext cx="1647929"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Bữa sáng </a:t>
            </a:r>
            <a:endParaRPr lang="vi-VN" sz="2000" b="1">
              <a:solidFill>
                <a:schemeClr val="bg1"/>
              </a:solidFill>
              <a:latin typeface="Arial" panose="020B0604020202020204" pitchFamily="34" charset="0"/>
              <a:cs typeface="Arial" panose="020B0604020202020204" pitchFamily="34" charset="0"/>
            </a:endParaRPr>
          </a:p>
        </p:txBody>
      </p:sp>
      <p:sp>
        <p:nvSpPr>
          <p:cNvPr id="26" name="Hộp Văn bản 25">
            <a:extLst>
              <a:ext uri="{FF2B5EF4-FFF2-40B4-BE49-F238E27FC236}">
                <a16:creationId xmlns:a16="http://schemas.microsoft.com/office/drawing/2014/main" id="{48ED72C9-7C4B-47DF-95AA-B322F4004E74}"/>
              </a:ext>
            </a:extLst>
          </p:cNvPr>
          <p:cNvSpPr txBox="1"/>
          <p:nvPr/>
        </p:nvSpPr>
        <p:spPr>
          <a:xfrm>
            <a:off x="7251320" y="66345"/>
            <a:ext cx="2493531"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Đồ tráng miệng</a:t>
            </a:r>
            <a:endParaRPr lang="vi-VN" sz="2000" b="1">
              <a:solidFill>
                <a:schemeClr val="bg1"/>
              </a:solidFill>
              <a:latin typeface="Arial" panose="020B0604020202020204" pitchFamily="34" charset="0"/>
              <a:cs typeface="Arial" panose="020B0604020202020204" pitchFamily="34" charset="0"/>
            </a:endParaRPr>
          </a:p>
        </p:txBody>
      </p:sp>
      <p:sp>
        <p:nvSpPr>
          <p:cNvPr id="27" name="Hộp Văn bản 26">
            <a:extLst>
              <a:ext uri="{FF2B5EF4-FFF2-40B4-BE49-F238E27FC236}">
                <a16:creationId xmlns:a16="http://schemas.microsoft.com/office/drawing/2014/main" id="{726556A7-E130-431E-B52F-39C135BF8E76}"/>
              </a:ext>
            </a:extLst>
          </p:cNvPr>
          <p:cNvSpPr txBox="1"/>
          <p:nvPr/>
        </p:nvSpPr>
        <p:spPr>
          <a:xfrm>
            <a:off x="10248517" y="63316"/>
            <a:ext cx="1647929" cy="400110"/>
          </a:xfrm>
          <a:prstGeom prst="rect">
            <a:avLst/>
          </a:prstGeom>
          <a:noFill/>
        </p:spPr>
        <p:txBody>
          <a:bodyPr wrap="square" rtlCol="0">
            <a:spAutoFit/>
          </a:bodyPr>
          <a:lstStyle/>
          <a:p>
            <a:pPr algn="ctr"/>
            <a:r>
              <a:rPr lang="en-US" sz="2000" b="1">
                <a:solidFill>
                  <a:srgbClr val="D86A04"/>
                </a:solidFill>
                <a:latin typeface="Arial" panose="020B0604020202020204" pitchFamily="34" charset="0"/>
                <a:cs typeface="Arial" panose="020B0604020202020204" pitchFamily="34" charset="0"/>
              </a:rPr>
              <a:t>Ăn nhanh</a:t>
            </a:r>
            <a:endParaRPr lang="vi-VN" sz="2000" b="1">
              <a:solidFill>
                <a:srgbClr val="D86A04"/>
              </a:solidFill>
              <a:latin typeface="Arial" panose="020B0604020202020204" pitchFamily="34" charset="0"/>
              <a:cs typeface="Arial" panose="020B0604020202020204" pitchFamily="34" charset="0"/>
            </a:endParaRPr>
          </a:p>
        </p:txBody>
      </p:sp>
      <p:sp>
        <p:nvSpPr>
          <p:cNvPr id="29" name="Hình chữ nhật: Góc Tròn 28">
            <a:extLst>
              <a:ext uri="{FF2B5EF4-FFF2-40B4-BE49-F238E27FC236}">
                <a16:creationId xmlns:a16="http://schemas.microsoft.com/office/drawing/2014/main" id="{228D99E0-AE21-4505-A5FF-07A21B69E53E}"/>
              </a:ext>
            </a:extLst>
          </p:cNvPr>
          <p:cNvSpPr/>
          <p:nvPr/>
        </p:nvSpPr>
        <p:spPr>
          <a:xfrm>
            <a:off x="10309837" y="463311"/>
            <a:ext cx="1586609" cy="91431"/>
          </a:xfrm>
          <a:prstGeom prst="roundRect">
            <a:avLst>
              <a:gd name="adj" fmla="val 50000"/>
            </a:avLst>
          </a:prstGeom>
          <a:solidFill>
            <a:srgbClr val="D86A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Hộp Văn bản 30">
            <a:extLst>
              <a:ext uri="{FF2B5EF4-FFF2-40B4-BE49-F238E27FC236}">
                <a16:creationId xmlns:a16="http://schemas.microsoft.com/office/drawing/2014/main" id="{55493466-FFBA-4F08-980C-711A243DC5E6}"/>
              </a:ext>
            </a:extLst>
          </p:cNvPr>
          <p:cNvSpPr txBox="1"/>
          <p:nvPr/>
        </p:nvSpPr>
        <p:spPr>
          <a:xfrm>
            <a:off x="4247216" y="8928168"/>
            <a:ext cx="3644332" cy="707886"/>
          </a:xfrm>
          <a:prstGeom prst="rect">
            <a:avLst/>
          </a:prstGeom>
          <a:noFill/>
        </p:spPr>
        <p:txBody>
          <a:bodyPr wrap="square" rtlCol="0">
            <a:spAutoFit/>
          </a:bodyPr>
          <a:lstStyle/>
          <a:p>
            <a:r>
              <a:rPr lang="vi-VN" sz="4000" b="1">
                <a:solidFill>
                  <a:srgbClr val="D86A04"/>
                </a:solidFill>
              </a:rPr>
              <a:t>Xoài dầm</a:t>
            </a:r>
          </a:p>
        </p:txBody>
      </p:sp>
      <p:sp>
        <p:nvSpPr>
          <p:cNvPr id="33" name="Hộp Văn bản 32">
            <a:extLst>
              <a:ext uri="{FF2B5EF4-FFF2-40B4-BE49-F238E27FC236}">
                <a16:creationId xmlns:a16="http://schemas.microsoft.com/office/drawing/2014/main" id="{11ECAACB-5FD5-42B8-B0DC-58E30F81FB20}"/>
              </a:ext>
            </a:extLst>
          </p:cNvPr>
          <p:cNvSpPr txBox="1"/>
          <p:nvPr/>
        </p:nvSpPr>
        <p:spPr>
          <a:xfrm>
            <a:off x="4634254" y="15194327"/>
            <a:ext cx="3644332" cy="707886"/>
          </a:xfrm>
          <a:prstGeom prst="rect">
            <a:avLst/>
          </a:prstGeom>
          <a:noFill/>
        </p:spPr>
        <p:txBody>
          <a:bodyPr wrap="square" rtlCol="0">
            <a:spAutoFit/>
          </a:bodyPr>
          <a:lstStyle/>
          <a:p>
            <a:pPr algn="r"/>
            <a:r>
              <a:rPr lang="vi-VN" sz="4000" b="1">
                <a:solidFill>
                  <a:srgbClr val="D86A04"/>
                </a:solidFill>
              </a:rPr>
              <a:t>Bánh Xèo</a:t>
            </a:r>
          </a:p>
        </p:txBody>
      </p:sp>
      <p:sp>
        <p:nvSpPr>
          <p:cNvPr id="34" name="Hộp Văn bản 33">
            <a:extLst>
              <a:ext uri="{FF2B5EF4-FFF2-40B4-BE49-F238E27FC236}">
                <a16:creationId xmlns:a16="http://schemas.microsoft.com/office/drawing/2014/main" id="{3F99EFF1-A0B2-40D5-8427-62AD4A0EB562}"/>
              </a:ext>
            </a:extLst>
          </p:cNvPr>
          <p:cNvSpPr txBox="1"/>
          <p:nvPr/>
        </p:nvSpPr>
        <p:spPr>
          <a:xfrm>
            <a:off x="1197332" y="16667561"/>
            <a:ext cx="7300753" cy="1754326"/>
          </a:xfrm>
          <a:prstGeom prst="rect">
            <a:avLst/>
          </a:prstGeom>
          <a:noFill/>
        </p:spPr>
        <p:txBody>
          <a:bodyPr wrap="square" rtlCol="0">
            <a:spAutoFit/>
          </a:bodyPr>
          <a:lstStyle/>
          <a:p>
            <a:pPr algn="r"/>
            <a:r>
              <a:rPr lang="vi-VN" b="1" i="0">
                <a:solidFill>
                  <a:schemeClr val="bg1"/>
                </a:solidFill>
                <a:effectLst/>
                <a:latin typeface="Arial" panose="020B0604020202020204" pitchFamily="34" charset="0"/>
              </a:rPr>
              <a:t>Bánh xèo</a:t>
            </a:r>
            <a:r>
              <a:rPr lang="vi-VN" b="0" i="0">
                <a:solidFill>
                  <a:schemeClr val="bg1"/>
                </a:solidFill>
                <a:effectLst/>
                <a:latin typeface="Arial" panose="020B0604020202020204" pitchFamily="34" charset="0"/>
              </a:rPr>
              <a:t> là một loại bánh phổ biến ở </a:t>
            </a:r>
            <a:r>
              <a:rPr lang="vi-VN" b="0" i="0" u="none" strike="noStrike">
                <a:solidFill>
                  <a:schemeClr val="bg1"/>
                </a:solidFill>
                <a:effectLst/>
                <a:latin typeface="Arial" panose="020B0604020202020204" pitchFamily="34" charset="0"/>
              </a:rPr>
              <a:t>châu Á</a:t>
            </a:r>
            <a:r>
              <a:rPr lang="vi-VN" b="0" i="0">
                <a:solidFill>
                  <a:schemeClr val="bg1"/>
                </a:solidFill>
                <a:effectLst/>
                <a:latin typeface="Arial" panose="020B0604020202020204" pitchFamily="34" charset="0"/>
              </a:rPr>
              <a:t>, phiên bản bánh xèo của Nhật Bản và Triều Tiên có bột bên ngoài, bên trong có nhân là </a:t>
            </a:r>
            <a:r>
              <a:rPr lang="vi-VN" b="0" i="0" u="none" strike="noStrike">
                <a:solidFill>
                  <a:schemeClr val="bg1"/>
                </a:solidFill>
                <a:effectLst/>
                <a:latin typeface="Arial" panose="020B0604020202020204" pitchFamily="34" charset="0"/>
              </a:rPr>
              <a:t>tôm</a:t>
            </a:r>
            <a:r>
              <a:rPr lang="vi-VN" b="0" i="0">
                <a:solidFill>
                  <a:schemeClr val="bg1"/>
                </a:solidFill>
                <a:effectLst/>
                <a:latin typeface="Arial" panose="020B0604020202020204" pitchFamily="34" charset="0"/>
              </a:rPr>
              <a:t>, </a:t>
            </a:r>
            <a:r>
              <a:rPr lang="vi-VN" b="0" i="0" u="none" strike="noStrike">
                <a:solidFill>
                  <a:schemeClr val="bg1"/>
                </a:solidFill>
                <a:effectLst/>
                <a:latin typeface="Arial" panose="020B0604020202020204" pitchFamily="34" charset="0"/>
              </a:rPr>
              <a:t>thịt</a:t>
            </a:r>
            <a:r>
              <a:rPr lang="vi-VN" b="0" i="0">
                <a:solidFill>
                  <a:schemeClr val="bg1"/>
                </a:solidFill>
                <a:effectLst/>
                <a:latin typeface="Arial" panose="020B0604020202020204" pitchFamily="34" charset="0"/>
              </a:rPr>
              <a:t>, </a:t>
            </a:r>
            <a:r>
              <a:rPr lang="vi-VN" b="0" i="0" u="none" strike="noStrike">
                <a:solidFill>
                  <a:schemeClr val="bg1"/>
                </a:solidFill>
                <a:effectLst/>
                <a:latin typeface="Arial" panose="020B0604020202020204" pitchFamily="34" charset="0"/>
              </a:rPr>
              <a:t>giá đỗ</a:t>
            </a:r>
            <a:r>
              <a:rPr lang="vi-VN" b="0" i="0">
                <a:solidFill>
                  <a:schemeClr val="bg1"/>
                </a:solidFill>
                <a:effectLst/>
                <a:latin typeface="Arial" panose="020B0604020202020204" pitchFamily="34" charset="0"/>
              </a:rPr>
              <a:t>, </a:t>
            </a:r>
            <a:r>
              <a:rPr lang="vi-VN" b="0" i="0" u="none" strike="noStrike">
                <a:solidFill>
                  <a:schemeClr val="bg1"/>
                </a:solidFill>
                <a:effectLst/>
                <a:latin typeface="Arial" panose="020B0604020202020204" pitchFamily="34" charset="0"/>
              </a:rPr>
              <a:t>kim chi</a:t>
            </a:r>
            <a:r>
              <a:rPr lang="vi-VN" b="0" i="0">
                <a:solidFill>
                  <a:schemeClr val="bg1"/>
                </a:solidFill>
                <a:effectLst/>
                <a:latin typeface="Arial" panose="020B0604020202020204" pitchFamily="34" charset="0"/>
              </a:rPr>
              <a:t>, </a:t>
            </a:r>
            <a:r>
              <a:rPr lang="vi-VN" b="0" i="0" u="none" strike="noStrike">
                <a:solidFill>
                  <a:schemeClr val="bg1"/>
                </a:solidFill>
                <a:effectLst/>
                <a:latin typeface="Arial" panose="020B0604020202020204" pitchFamily="34" charset="0"/>
              </a:rPr>
              <a:t>khoai tây</a:t>
            </a:r>
            <a:r>
              <a:rPr lang="vi-VN" b="0" i="0">
                <a:solidFill>
                  <a:schemeClr val="bg1"/>
                </a:solidFill>
                <a:effectLst/>
                <a:latin typeface="Arial" panose="020B0604020202020204" pitchFamily="34" charset="0"/>
              </a:rPr>
              <a:t>, </a:t>
            </a:r>
            <a:r>
              <a:rPr lang="vi-VN" b="0" i="0" u="none" strike="noStrike">
                <a:solidFill>
                  <a:schemeClr val="bg1"/>
                </a:solidFill>
                <a:effectLst/>
                <a:latin typeface="Arial" panose="020B0604020202020204" pitchFamily="34" charset="0"/>
              </a:rPr>
              <a:t>hẹ</a:t>
            </a:r>
            <a:r>
              <a:rPr lang="vi-VN" b="0" i="0">
                <a:solidFill>
                  <a:schemeClr val="bg1"/>
                </a:solidFill>
                <a:effectLst/>
                <a:latin typeface="Arial" panose="020B0604020202020204" pitchFamily="34" charset="0"/>
              </a:rPr>
              <a:t>, .Tuỳ theo từng địa phương tại Việt Nam mà bánh được thưởng thức với nét đặc trưng riêng. Thường có 2 phương pháp chính: đổ bánh xèo giòn và bánh xèo dai. Ăn bằng hai cách: ăn bốc hoặc ăn bằng đũa.</a:t>
            </a:r>
            <a:endParaRPr lang="vi-VN">
              <a:solidFill>
                <a:schemeClr val="bg1"/>
              </a:solidFill>
            </a:endParaRPr>
          </a:p>
        </p:txBody>
      </p:sp>
      <p:pic>
        <p:nvPicPr>
          <p:cNvPr id="3" name="Picture 2">
            <a:extLst>
              <a:ext uri="{FF2B5EF4-FFF2-40B4-BE49-F238E27FC236}">
                <a16:creationId xmlns:a16="http://schemas.microsoft.com/office/drawing/2014/main" id="{8B8F3C6C-CADB-492A-924D-39FACAE9EAD8}"/>
              </a:ext>
            </a:extLst>
          </p:cNvPr>
          <p:cNvPicPr>
            <a:picLocks noChangeAspect="1"/>
          </p:cNvPicPr>
          <p:nvPr/>
        </p:nvPicPr>
        <p:blipFill>
          <a:blip r:embed="rId8"/>
          <a:stretch>
            <a:fillRect/>
          </a:stretch>
        </p:blipFill>
        <p:spPr>
          <a:xfrm>
            <a:off x="548576" y="2201423"/>
            <a:ext cx="9891220" cy="976601"/>
          </a:xfrm>
          <a:prstGeom prst="rect">
            <a:avLst/>
          </a:prstGeom>
        </p:spPr>
      </p:pic>
      <p:pic>
        <p:nvPicPr>
          <p:cNvPr id="1026" name="Picture 2">
            <a:extLst>
              <a:ext uri="{FF2B5EF4-FFF2-40B4-BE49-F238E27FC236}">
                <a16:creationId xmlns:a16="http://schemas.microsoft.com/office/drawing/2014/main" id="{CF901414-217C-459A-8643-D034281F294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8576" y="3975698"/>
            <a:ext cx="10038320" cy="1048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588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5" name="Hình ảnh 14" descr="Ảnh có chứa thực phẩm, đĩa, món ăn&#10;&#10;Mô tả được tạo tự động">
            <a:extLst>
              <a:ext uri="{FF2B5EF4-FFF2-40B4-BE49-F238E27FC236}">
                <a16:creationId xmlns:a16="http://schemas.microsoft.com/office/drawing/2014/main" id="{04B53DAE-5BB2-4E86-A590-8DC70E08727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000" b="95200" l="4267" r="95600">
                        <a14:foregroundMark x1="22000" y1="25067" x2="14667" y2="37867"/>
                        <a14:foregroundMark x1="16267" y1="37867" x2="16267" y2="56400"/>
                        <a14:foregroundMark x1="12133" y1="51067" x2="20933" y2="74267"/>
                        <a14:foregroundMark x1="13067" y1="62933" x2="15600" y2="71333"/>
                        <a14:foregroundMark x1="10133" y1="54400" x2="12133" y2="67467"/>
                        <a14:foregroundMark x1="9200" y1="51067" x2="9867" y2="63333"/>
                        <a14:foregroundMark x1="8800" y1="49200" x2="9467" y2="59467"/>
                        <a14:foregroundMark x1="14133" y1="37333" x2="14400" y2="43333"/>
                        <a14:foregroundMark x1="17067" y1="20933" x2="22133" y2="23600"/>
                        <a14:foregroundMark x1="29200" y1="10400" x2="29600" y2="14000"/>
                        <a14:foregroundMark x1="28133" y1="6000" x2="29333" y2="8933"/>
                        <a14:foregroundMark x1="7733" y1="32133" x2="9600" y2="32667"/>
                        <a14:foregroundMark x1="4267" y1="35067" x2="4267" y2="35067"/>
                        <a14:foregroundMark x1="8533" y1="40400" x2="8533" y2="40400"/>
                        <a14:foregroundMark x1="63467" y1="14000" x2="71733" y2="22933"/>
                        <a14:foregroundMark x1="74800" y1="24933" x2="82267" y2="38933"/>
                        <a14:foregroundMark x1="77867" y1="26533" x2="84533" y2="34400"/>
                        <a14:foregroundMark x1="73733" y1="21067" x2="81600" y2="25467"/>
                        <a14:foregroundMark x1="16133" y1="21600" x2="16133" y2="21600"/>
                        <a14:foregroundMark x1="19867" y1="16667" x2="19867" y2="16667"/>
                        <a14:foregroundMark x1="86667" y1="57333" x2="86800" y2="67867"/>
                        <a14:foregroundMark x1="92400" y1="61467" x2="92000" y2="68667"/>
                        <a14:foregroundMark x1="93600" y1="53467" x2="93867" y2="62267"/>
                        <a14:foregroundMark x1="89067" y1="37467" x2="93733" y2="46667"/>
                        <a14:foregroundMark x1="88400" y1="33467" x2="91067" y2="39067"/>
                        <a14:foregroundMark x1="90000" y1="32667" x2="90533" y2="33200"/>
                        <a14:foregroundMark x1="94533" y1="40400" x2="94533" y2="40933"/>
                        <a14:foregroundMark x1="92267" y1="36133" x2="92267" y2="36667"/>
                        <a14:foregroundMark x1="89600" y1="31467" x2="92800" y2="39867"/>
                        <a14:foregroundMark x1="87733" y1="29067" x2="88267" y2="29467"/>
                        <a14:foregroundMark x1="89200" y1="31867" x2="93333" y2="40533"/>
                        <a14:foregroundMark x1="95333" y1="46933" x2="95600" y2="49467"/>
                        <a14:foregroundMark x1="91067" y1="32800" x2="92400" y2="35733"/>
                        <a14:foregroundMark x1="93067" y1="39333" x2="93333" y2="39733"/>
                        <a14:foregroundMark x1="91867" y1="36667" x2="90000" y2="35600"/>
                        <a14:foregroundMark x1="50133" y1="11200" x2="50133" y2="11200"/>
                        <a14:foregroundMark x1="47600" y1="11200" x2="47600" y2="11200"/>
                        <a14:foregroundMark x1="41467" y1="11200" x2="45867" y2="12533"/>
                        <a14:foregroundMark x1="40533" y1="10800" x2="47333" y2="10533"/>
                        <a14:foregroundMark x1="51867" y1="10400" x2="56800" y2="11067"/>
                        <a14:foregroundMark x1="53200" y1="10800" x2="60267" y2="12000"/>
                        <a14:foregroundMark x1="60533" y1="10933" x2="64000" y2="12267"/>
                        <a14:foregroundMark x1="46000" y1="92667" x2="55200" y2="95200"/>
                        <a14:foregroundMark x1="55867" y1="11067" x2="55867" y2="11067"/>
                        <a14:foregroundMark x1="56133" y1="10400" x2="56133" y2="10400"/>
                        <a14:foregroundMark x1="43867" y1="10000" x2="43867" y2="10000"/>
                        <a14:foregroundMark x1="51067" y1="10000" x2="51067" y2="10000"/>
                        <a14:foregroundMark x1="48667" y1="10000" x2="48667" y2="10000"/>
                        <a14:foregroundMark x1="46400" y1="9200" x2="46400" y2="9200"/>
                        <a14:foregroundMark x1="91867" y1="37600" x2="94000" y2="40267"/>
                        <a14:foregroundMark x1="93867" y1="38533" x2="94133" y2="40667"/>
                        <a14:foregroundMark x1="92933" y1="36667" x2="94400" y2="38667"/>
                        <a14:foregroundMark x1="92267" y1="35067" x2="94400" y2="38133"/>
                        <a14:foregroundMark x1="89333" y1="30533" x2="90800" y2="34933"/>
                      </a14:backgroundRemoval>
                    </a14:imgEffect>
                  </a14:imgLayer>
                </a14:imgProps>
              </a:ext>
              <a:ext uri="{28A0092B-C50C-407E-A947-70E740481C1C}">
                <a14:useLocalDpi xmlns:a14="http://schemas.microsoft.com/office/drawing/2010/main" val="0"/>
              </a:ext>
            </a:extLst>
          </a:blip>
          <a:stretch>
            <a:fillRect/>
          </a:stretch>
        </p:blipFill>
        <p:spPr>
          <a:xfrm rot="10954261">
            <a:off x="1479784" y="-8998724"/>
            <a:ext cx="3009976" cy="3009976"/>
          </a:xfrm>
          <a:prstGeom prst="rect">
            <a:avLst/>
          </a:prstGeom>
        </p:spPr>
      </p:pic>
      <p:pic>
        <p:nvPicPr>
          <p:cNvPr id="7" name="Hình ảnh 6" descr="Ảnh có chứa thực phẩm, đĩa, hoa quả, đã sắp xếp&#10;&#10;Mô tả được tạo tự động">
            <a:extLst>
              <a:ext uri="{FF2B5EF4-FFF2-40B4-BE49-F238E27FC236}">
                <a16:creationId xmlns:a16="http://schemas.microsoft.com/office/drawing/2014/main" id="{320A993A-A525-4B51-AE79-7640ED5DC57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60615" y1="13627" x2="60615" y2="13627"/>
                      </a14:backgroundRemoval>
                    </a14:imgEffect>
                  </a14:imgLayer>
                </a14:imgProps>
              </a:ext>
              <a:ext uri="{28A0092B-C50C-407E-A947-70E740481C1C}">
                <a14:useLocalDpi xmlns:a14="http://schemas.microsoft.com/office/drawing/2010/main" val="0"/>
              </a:ext>
            </a:extLst>
          </a:blip>
          <a:stretch>
            <a:fillRect/>
          </a:stretch>
        </p:blipFill>
        <p:spPr>
          <a:xfrm>
            <a:off x="7395860" y="-5903931"/>
            <a:ext cx="3972866" cy="2915472"/>
          </a:xfrm>
          <a:prstGeom prst="rect">
            <a:avLst/>
          </a:prstGeom>
        </p:spPr>
      </p:pic>
      <p:sp>
        <p:nvSpPr>
          <p:cNvPr id="2" name="Hộp Văn bản 1">
            <a:extLst>
              <a:ext uri="{FF2B5EF4-FFF2-40B4-BE49-F238E27FC236}">
                <a16:creationId xmlns:a16="http://schemas.microsoft.com/office/drawing/2014/main" id="{6B4AA46C-47D1-4B95-9494-3F0A8F13C28E}"/>
              </a:ext>
            </a:extLst>
          </p:cNvPr>
          <p:cNvSpPr txBox="1"/>
          <p:nvPr/>
        </p:nvSpPr>
        <p:spPr>
          <a:xfrm>
            <a:off x="4357586" y="-8767533"/>
            <a:ext cx="4291781" cy="646331"/>
          </a:xfrm>
          <a:prstGeom prst="rect">
            <a:avLst/>
          </a:prstGeom>
          <a:noFill/>
        </p:spPr>
        <p:txBody>
          <a:bodyPr wrap="square" rtlCol="0">
            <a:spAutoFit/>
          </a:bodyPr>
          <a:lstStyle/>
          <a:p>
            <a:r>
              <a:rPr lang="vi-VN" sz="3600" b="1">
                <a:solidFill>
                  <a:srgbClr val="D86A04"/>
                </a:solidFill>
              </a:rPr>
              <a:t>Bánh Tráng Trộn</a:t>
            </a:r>
          </a:p>
        </p:txBody>
      </p:sp>
      <p:sp>
        <p:nvSpPr>
          <p:cNvPr id="22" name="Hộp Văn bản 21">
            <a:extLst>
              <a:ext uri="{FF2B5EF4-FFF2-40B4-BE49-F238E27FC236}">
                <a16:creationId xmlns:a16="http://schemas.microsoft.com/office/drawing/2014/main" id="{5BD685FD-D8D8-4E68-AB17-921F842D0B54}"/>
              </a:ext>
            </a:extLst>
          </p:cNvPr>
          <p:cNvSpPr txBox="1"/>
          <p:nvPr/>
        </p:nvSpPr>
        <p:spPr>
          <a:xfrm>
            <a:off x="4087984" y="-3983698"/>
            <a:ext cx="3644332" cy="707886"/>
          </a:xfrm>
          <a:prstGeom prst="rect">
            <a:avLst/>
          </a:prstGeom>
          <a:noFill/>
        </p:spPr>
        <p:txBody>
          <a:bodyPr wrap="square" rtlCol="0">
            <a:spAutoFit/>
          </a:bodyPr>
          <a:lstStyle/>
          <a:p>
            <a:pPr algn="r"/>
            <a:r>
              <a:rPr lang="vi-VN" sz="4000" b="1">
                <a:solidFill>
                  <a:srgbClr val="D86A04"/>
                </a:solidFill>
              </a:rPr>
              <a:t>Nem chua rán</a:t>
            </a:r>
          </a:p>
        </p:txBody>
      </p:sp>
      <p:sp>
        <p:nvSpPr>
          <p:cNvPr id="20" name="Hình chữ nhật 19">
            <a:extLst>
              <a:ext uri="{FF2B5EF4-FFF2-40B4-BE49-F238E27FC236}">
                <a16:creationId xmlns:a16="http://schemas.microsoft.com/office/drawing/2014/main" id="{88EF345A-FE80-487A-89B7-65F93E8D1AB5}"/>
              </a:ext>
            </a:extLst>
          </p:cNvPr>
          <p:cNvSpPr/>
          <p:nvPr/>
        </p:nvSpPr>
        <p:spPr>
          <a:xfrm>
            <a:off x="0" y="-39830"/>
            <a:ext cx="12191999" cy="6198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Hộp Văn bản 20">
            <a:extLst>
              <a:ext uri="{FF2B5EF4-FFF2-40B4-BE49-F238E27FC236}">
                <a16:creationId xmlns:a16="http://schemas.microsoft.com/office/drawing/2014/main" id="{098A980B-55F1-422F-ACA9-0249E5903FE8}"/>
              </a:ext>
            </a:extLst>
          </p:cNvPr>
          <p:cNvSpPr txBox="1"/>
          <p:nvPr/>
        </p:nvSpPr>
        <p:spPr>
          <a:xfrm>
            <a:off x="29411" y="45324"/>
            <a:ext cx="187283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Group Name</a:t>
            </a:r>
            <a:endParaRPr lang="vi-VN" sz="2000" b="1">
              <a:solidFill>
                <a:schemeClr val="bg1"/>
              </a:solidFill>
              <a:latin typeface="Arial" panose="020B0604020202020204" pitchFamily="34" charset="0"/>
              <a:cs typeface="Arial" panose="020B0604020202020204" pitchFamily="34" charset="0"/>
            </a:endParaRPr>
          </a:p>
        </p:txBody>
      </p:sp>
      <p:cxnSp>
        <p:nvCxnSpPr>
          <p:cNvPr id="23" name="Đường nối Thẳng 22">
            <a:extLst>
              <a:ext uri="{FF2B5EF4-FFF2-40B4-BE49-F238E27FC236}">
                <a16:creationId xmlns:a16="http://schemas.microsoft.com/office/drawing/2014/main" id="{F1EF543D-0DAB-41B4-8BC4-B28498F16060}"/>
              </a:ext>
            </a:extLst>
          </p:cNvPr>
          <p:cNvCxnSpPr>
            <a:cxnSpLocks/>
          </p:cNvCxnSpPr>
          <p:nvPr/>
        </p:nvCxnSpPr>
        <p:spPr>
          <a:xfrm>
            <a:off x="0" y="562817"/>
            <a:ext cx="12191999"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5" name="Hộp Văn bản 24">
            <a:extLst>
              <a:ext uri="{FF2B5EF4-FFF2-40B4-BE49-F238E27FC236}">
                <a16:creationId xmlns:a16="http://schemas.microsoft.com/office/drawing/2014/main" id="{48EEA097-290B-4C6E-95B6-227841990152}"/>
              </a:ext>
            </a:extLst>
          </p:cNvPr>
          <p:cNvSpPr txBox="1"/>
          <p:nvPr/>
        </p:nvSpPr>
        <p:spPr>
          <a:xfrm>
            <a:off x="4989769" y="55126"/>
            <a:ext cx="1647929"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Bữa sáng </a:t>
            </a:r>
            <a:endParaRPr lang="vi-VN" sz="2000" b="1">
              <a:solidFill>
                <a:schemeClr val="bg1"/>
              </a:solidFill>
              <a:latin typeface="Arial" panose="020B0604020202020204" pitchFamily="34" charset="0"/>
              <a:cs typeface="Arial" panose="020B0604020202020204" pitchFamily="34" charset="0"/>
            </a:endParaRPr>
          </a:p>
        </p:txBody>
      </p:sp>
      <p:sp>
        <p:nvSpPr>
          <p:cNvPr id="26" name="Hộp Văn bản 25">
            <a:extLst>
              <a:ext uri="{FF2B5EF4-FFF2-40B4-BE49-F238E27FC236}">
                <a16:creationId xmlns:a16="http://schemas.microsoft.com/office/drawing/2014/main" id="{48ED72C9-7C4B-47DF-95AA-B322F4004E74}"/>
              </a:ext>
            </a:extLst>
          </p:cNvPr>
          <p:cNvSpPr txBox="1"/>
          <p:nvPr/>
        </p:nvSpPr>
        <p:spPr>
          <a:xfrm>
            <a:off x="7251320" y="66345"/>
            <a:ext cx="2493531"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Đồ tráng miệng</a:t>
            </a:r>
            <a:endParaRPr lang="vi-VN" sz="2000" b="1">
              <a:solidFill>
                <a:schemeClr val="bg1"/>
              </a:solidFill>
              <a:latin typeface="Arial" panose="020B0604020202020204" pitchFamily="34" charset="0"/>
              <a:cs typeface="Arial" panose="020B0604020202020204" pitchFamily="34" charset="0"/>
            </a:endParaRPr>
          </a:p>
        </p:txBody>
      </p:sp>
      <p:sp>
        <p:nvSpPr>
          <p:cNvPr id="27" name="Hộp Văn bản 26">
            <a:extLst>
              <a:ext uri="{FF2B5EF4-FFF2-40B4-BE49-F238E27FC236}">
                <a16:creationId xmlns:a16="http://schemas.microsoft.com/office/drawing/2014/main" id="{726556A7-E130-431E-B52F-39C135BF8E76}"/>
              </a:ext>
            </a:extLst>
          </p:cNvPr>
          <p:cNvSpPr txBox="1"/>
          <p:nvPr/>
        </p:nvSpPr>
        <p:spPr>
          <a:xfrm>
            <a:off x="10248517" y="63316"/>
            <a:ext cx="1647929" cy="400110"/>
          </a:xfrm>
          <a:prstGeom prst="rect">
            <a:avLst/>
          </a:prstGeom>
          <a:noFill/>
        </p:spPr>
        <p:txBody>
          <a:bodyPr wrap="square" rtlCol="0">
            <a:spAutoFit/>
          </a:bodyPr>
          <a:lstStyle/>
          <a:p>
            <a:pPr algn="ctr"/>
            <a:r>
              <a:rPr lang="en-US" sz="2000" b="1">
                <a:solidFill>
                  <a:srgbClr val="D86A04"/>
                </a:solidFill>
                <a:latin typeface="Arial" panose="020B0604020202020204" pitchFamily="34" charset="0"/>
                <a:cs typeface="Arial" panose="020B0604020202020204" pitchFamily="34" charset="0"/>
              </a:rPr>
              <a:t>Ăn nhanh</a:t>
            </a:r>
            <a:endParaRPr lang="vi-VN" sz="2000" b="1">
              <a:solidFill>
                <a:srgbClr val="D86A04"/>
              </a:solidFill>
              <a:latin typeface="Arial" panose="020B0604020202020204" pitchFamily="34" charset="0"/>
              <a:cs typeface="Arial" panose="020B0604020202020204" pitchFamily="34" charset="0"/>
            </a:endParaRPr>
          </a:p>
        </p:txBody>
      </p:sp>
      <p:sp>
        <p:nvSpPr>
          <p:cNvPr id="29" name="Hình chữ nhật: Góc Tròn 28">
            <a:extLst>
              <a:ext uri="{FF2B5EF4-FFF2-40B4-BE49-F238E27FC236}">
                <a16:creationId xmlns:a16="http://schemas.microsoft.com/office/drawing/2014/main" id="{228D99E0-AE21-4505-A5FF-07A21B69E53E}"/>
              </a:ext>
            </a:extLst>
          </p:cNvPr>
          <p:cNvSpPr/>
          <p:nvPr/>
        </p:nvSpPr>
        <p:spPr>
          <a:xfrm>
            <a:off x="10309837" y="463311"/>
            <a:ext cx="1586609" cy="91431"/>
          </a:xfrm>
          <a:prstGeom prst="roundRect">
            <a:avLst>
              <a:gd name="adj" fmla="val 50000"/>
            </a:avLst>
          </a:prstGeom>
          <a:solidFill>
            <a:srgbClr val="D86A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 name="TextBox 23">
            <a:extLst>
              <a:ext uri="{FF2B5EF4-FFF2-40B4-BE49-F238E27FC236}">
                <a16:creationId xmlns:a16="http://schemas.microsoft.com/office/drawing/2014/main" id="{82511871-FBA6-4B9E-A41E-6AAAD7890B44}"/>
              </a:ext>
            </a:extLst>
          </p:cNvPr>
          <p:cNvSpPr txBox="1"/>
          <p:nvPr/>
        </p:nvSpPr>
        <p:spPr>
          <a:xfrm>
            <a:off x="125179" y="633937"/>
            <a:ext cx="6100618" cy="646331"/>
          </a:xfrm>
          <a:prstGeom prst="rect">
            <a:avLst/>
          </a:prstGeom>
          <a:noFill/>
        </p:spPr>
        <p:txBody>
          <a:bodyPr wrap="square">
            <a:spAutoFit/>
          </a:bodyPr>
          <a:lstStyle/>
          <a:p>
            <a:r>
              <a:rPr lang="en-GB" sz="3600" b="1" i="0">
                <a:solidFill>
                  <a:schemeClr val="accent2"/>
                </a:solidFill>
                <a:effectLst/>
                <a:latin typeface="Roboto" panose="02000000000000000000" pitchFamily="2" charset="0"/>
              </a:rPr>
              <a:t>Với k = 7:</a:t>
            </a:r>
            <a:endParaRPr lang="en-GB" sz="3600">
              <a:solidFill>
                <a:schemeClr val="accent2"/>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E927B39-5165-4B67-831D-68394D45BB81}"/>
              </a:ext>
            </a:extLst>
          </p:cNvPr>
          <p:cNvPicPr>
            <a:picLocks noChangeAspect="1"/>
          </p:cNvPicPr>
          <p:nvPr/>
        </p:nvPicPr>
        <p:blipFill>
          <a:blip r:embed="rId6"/>
          <a:stretch>
            <a:fillRect/>
          </a:stretch>
        </p:blipFill>
        <p:spPr>
          <a:xfrm>
            <a:off x="255561" y="1487178"/>
            <a:ext cx="11113165" cy="1119932"/>
          </a:xfrm>
          <a:prstGeom prst="rect">
            <a:avLst/>
          </a:prstGeom>
        </p:spPr>
      </p:pic>
      <p:sp>
        <p:nvSpPr>
          <p:cNvPr id="6" name="TextBox 5">
            <a:extLst>
              <a:ext uri="{FF2B5EF4-FFF2-40B4-BE49-F238E27FC236}">
                <a16:creationId xmlns:a16="http://schemas.microsoft.com/office/drawing/2014/main" id="{164E59C3-4C6F-40E6-85E0-0CCC27C11AEB}"/>
              </a:ext>
            </a:extLst>
          </p:cNvPr>
          <p:cNvSpPr txBox="1"/>
          <p:nvPr/>
        </p:nvSpPr>
        <p:spPr>
          <a:xfrm>
            <a:off x="255561" y="3079102"/>
            <a:ext cx="10399998" cy="1938992"/>
          </a:xfrm>
          <a:prstGeom prst="rect">
            <a:avLst/>
          </a:prstGeom>
          <a:noFill/>
        </p:spPr>
        <p:txBody>
          <a:bodyPr wrap="square" rtlCol="0">
            <a:spAutoFit/>
          </a:bodyPr>
          <a:lstStyle/>
          <a:p>
            <a:r>
              <a:rPr lang="vi-VN" sz="2400" b="0" i="0">
                <a:solidFill>
                  <a:schemeClr val="bg1"/>
                </a:solidFill>
                <a:effectLst/>
                <a:latin typeface="+mj-lt"/>
              </a:rPr>
              <a:t>Như vậy, khi chúng ta thay đổi giá trị của k trong các trường hợp trên thì có thấy rằng với giá trị k = 5 và k = 7 thì cho kết quả cao nhất. Giá trị của k càng cao thì chi phí tính toán càng cao, đồng thời độ chính xác phân lớp cũng giảm. Điều này, cũng có thể lý giải cho tại sao thuộc tính hàm phân lớp KNN trong thư viện sklearn có giá trị k mặc định là 5.</a:t>
            </a:r>
            <a:endParaRPr lang="en-GB" sz="2400">
              <a:solidFill>
                <a:schemeClr val="bg1"/>
              </a:solidFill>
              <a:latin typeface="+mj-lt"/>
            </a:endParaRPr>
          </a:p>
        </p:txBody>
      </p:sp>
    </p:spTree>
    <p:extLst>
      <p:ext uri="{BB962C8B-B14F-4D97-AF65-F5344CB8AC3E}">
        <p14:creationId xmlns:p14="http://schemas.microsoft.com/office/powerpoint/2010/main" val="1662728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Hình ảnh 15" descr="Ảnh có chứa đĩa, thực phẩm, trong nhà, món ăn&#10;&#10;Mô tả được tạo tự động">
            <a:extLst>
              <a:ext uri="{FF2B5EF4-FFF2-40B4-BE49-F238E27FC236}">
                <a16:creationId xmlns:a16="http://schemas.microsoft.com/office/drawing/2014/main" id="{DB119485-9BA7-46CC-A284-27614B0C7F1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782" b="91176" l="5417" r="94792">
                        <a14:foregroundMark x1="5417" y1="46008" x2="6875" y2="53992"/>
                        <a14:foregroundMark x1="94583" y1="42437" x2="94792" y2="50630"/>
                        <a14:foregroundMark x1="51458" y1="3782" x2="51458" y2="3782"/>
                        <a14:foregroundMark x1="47708" y1="89076" x2="47708" y2="89076"/>
                        <a14:foregroundMark x1="49167" y1="91176" x2="49167" y2="91176"/>
                      </a14:backgroundRemoval>
                    </a14:imgEffect>
                  </a14:imgLayer>
                </a14:imgProps>
              </a:ext>
              <a:ext uri="{28A0092B-C50C-407E-A947-70E740481C1C}">
                <a14:useLocalDpi xmlns:a14="http://schemas.microsoft.com/office/drawing/2010/main" val="0"/>
              </a:ext>
            </a:extLst>
          </a:blip>
          <a:stretch>
            <a:fillRect/>
          </a:stretch>
        </p:blipFill>
        <p:spPr>
          <a:xfrm>
            <a:off x="469892" y="-6974602"/>
            <a:ext cx="3697636" cy="3666824"/>
          </a:xfrm>
          <a:prstGeom prst="rect">
            <a:avLst/>
          </a:prstGeom>
        </p:spPr>
      </p:pic>
      <p:pic>
        <p:nvPicPr>
          <p:cNvPr id="5" name="Hình ảnh 4" descr="Ảnh có chứa món ăn, rau&#10;&#10;Mô tả được tạo tự động">
            <a:extLst>
              <a:ext uri="{FF2B5EF4-FFF2-40B4-BE49-F238E27FC236}">
                <a16:creationId xmlns:a16="http://schemas.microsoft.com/office/drawing/2014/main" id="{1F3685A2-42CC-483F-A2CA-4E2040657C4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612" b="89474" l="7469" r="89627">
                        <a14:foregroundMark x1="7469" y1="33971" x2="7469" y2="33971"/>
                        <a14:foregroundMark x1="13693" y1="52632" x2="13693" y2="52632"/>
                        <a14:foregroundMark x1="16183" y1="47368" x2="16183" y2="47368"/>
                        <a14:foregroundMark x1="14108" y1="48804" x2="14108" y2="48804"/>
                        <a14:foregroundMark x1="68465" y1="22967" x2="68465" y2="22967"/>
                        <a14:foregroundMark x1="52282" y1="8612" x2="52282" y2="8612"/>
                      </a14:backgroundRemoval>
                    </a14:imgEffect>
                  </a14:imgLayer>
                </a14:imgProps>
              </a:ext>
              <a:ext uri="{28A0092B-C50C-407E-A947-70E740481C1C}">
                <a14:useLocalDpi xmlns:a14="http://schemas.microsoft.com/office/drawing/2010/main" val="0"/>
              </a:ext>
            </a:extLst>
          </a:blip>
          <a:stretch>
            <a:fillRect/>
          </a:stretch>
        </p:blipFill>
        <p:spPr>
          <a:xfrm rot="1141498">
            <a:off x="7992236" y="-4515363"/>
            <a:ext cx="4022917" cy="3488755"/>
          </a:xfrm>
          <a:prstGeom prst="rect">
            <a:avLst/>
          </a:prstGeom>
        </p:spPr>
      </p:pic>
      <p:sp>
        <p:nvSpPr>
          <p:cNvPr id="17" name="Hộp Văn bản 16">
            <a:extLst>
              <a:ext uri="{FF2B5EF4-FFF2-40B4-BE49-F238E27FC236}">
                <a16:creationId xmlns:a16="http://schemas.microsoft.com/office/drawing/2014/main" id="{13C51175-0F57-48DB-88B9-117DA50056AF}"/>
              </a:ext>
            </a:extLst>
          </p:cNvPr>
          <p:cNvSpPr txBox="1"/>
          <p:nvPr/>
        </p:nvSpPr>
        <p:spPr>
          <a:xfrm>
            <a:off x="4247216" y="-6866452"/>
            <a:ext cx="3644332" cy="707886"/>
          </a:xfrm>
          <a:prstGeom prst="rect">
            <a:avLst/>
          </a:prstGeom>
          <a:noFill/>
        </p:spPr>
        <p:txBody>
          <a:bodyPr wrap="square" rtlCol="0">
            <a:spAutoFit/>
          </a:bodyPr>
          <a:lstStyle/>
          <a:p>
            <a:r>
              <a:rPr lang="vi-VN" sz="4000" b="1">
                <a:solidFill>
                  <a:srgbClr val="D86A04"/>
                </a:solidFill>
              </a:rPr>
              <a:t>Xoài dầm</a:t>
            </a:r>
          </a:p>
        </p:txBody>
      </p:sp>
      <p:sp>
        <p:nvSpPr>
          <p:cNvPr id="18" name="Hộp Văn bản 17">
            <a:extLst>
              <a:ext uri="{FF2B5EF4-FFF2-40B4-BE49-F238E27FC236}">
                <a16:creationId xmlns:a16="http://schemas.microsoft.com/office/drawing/2014/main" id="{21540687-FD33-4DEA-AB3A-18B5E474C93E}"/>
              </a:ext>
            </a:extLst>
          </p:cNvPr>
          <p:cNvSpPr txBox="1"/>
          <p:nvPr/>
        </p:nvSpPr>
        <p:spPr>
          <a:xfrm>
            <a:off x="4634254" y="-3674663"/>
            <a:ext cx="3644332" cy="707886"/>
          </a:xfrm>
          <a:prstGeom prst="rect">
            <a:avLst/>
          </a:prstGeom>
          <a:noFill/>
        </p:spPr>
        <p:txBody>
          <a:bodyPr wrap="square" rtlCol="0">
            <a:spAutoFit/>
          </a:bodyPr>
          <a:lstStyle/>
          <a:p>
            <a:pPr algn="r"/>
            <a:r>
              <a:rPr lang="vi-VN" sz="4000" b="1">
                <a:solidFill>
                  <a:srgbClr val="D86A04"/>
                </a:solidFill>
              </a:rPr>
              <a:t>Bánh Xèo</a:t>
            </a:r>
          </a:p>
        </p:txBody>
      </p:sp>
      <p:sp>
        <p:nvSpPr>
          <p:cNvPr id="6" name="Hộp Văn bản 5">
            <a:extLst>
              <a:ext uri="{FF2B5EF4-FFF2-40B4-BE49-F238E27FC236}">
                <a16:creationId xmlns:a16="http://schemas.microsoft.com/office/drawing/2014/main" id="{3721E00D-1C40-4A9C-872F-F5081224D7D9}"/>
              </a:ext>
            </a:extLst>
          </p:cNvPr>
          <p:cNvSpPr txBox="1"/>
          <p:nvPr/>
        </p:nvSpPr>
        <p:spPr>
          <a:xfrm>
            <a:off x="4247216" y="-6158566"/>
            <a:ext cx="6812970" cy="2308324"/>
          </a:xfrm>
          <a:prstGeom prst="rect">
            <a:avLst/>
          </a:prstGeom>
          <a:noFill/>
        </p:spPr>
        <p:txBody>
          <a:bodyPr wrap="square" rtlCol="0">
            <a:spAutoFit/>
          </a:bodyPr>
          <a:lstStyle/>
          <a:p>
            <a:r>
              <a:rPr lang="vi-VN" b="1" i="0">
                <a:solidFill>
                  <a:schemeClr val="bg1"/>
                </a:solidFill>
                <a:effectLst/>
                <a:latin typeface="Arial" panose="020B0604020202020204" pitchFamily="34" charset="0"/>
              </a:rPr>
              <a:t>Xoài lắc</a:t>
            </a:r>
            <a:r>
              <a:rPr lang="vi-VN" b="0" i="0">
                <a:solidFill>
                  <a:schemeClr val="bg1"/>
                </a:solidFill>
                <a:effectLst/>
                <a:latin typeface="Arial" panose="020B0604020202020204" pitchFamily="34" charset="0"/>
              </a:rPr>
              <a:t> là một </a:t>
            </a:r>
            <a:r>
              <a:rPr lang="vi-VN" b="0" i="0" u="none" strike="noStrike">
                <a:solidFill>
                  <a:schemeClr val="bg1"/>
                </a:solidFill>
                <a:effectLst/>
                <a:latin typeface="Arial" panose="020B0604020202020204" pitchFamily="34" charset="0"/>
              </a:rPr>
              <a:t>món ăn đường phố</a:t>
            </a:r>
            <a:r>
              <a:rPr lang="vi-VN" b="0" i="0">
                <a:solidFill>
                  <a:schemeClr val="bg1"/>
                </a:solidFill>
                <a:effectLst/>
                <a:latin typeface="Arial" panose="020B0604020202020204" pitchFamily="34" charset="0"/>
              </a:rPr>
              <a:t> của </a:t>
            </a:r>
            <a:r>
              <a:rPr lang="vi-VN" b="0" i="0" u="none" strike="noStrike">
                <a:solidFill>
                  <a:schemeClr val="bg1"/>
                </a:solidFill>
                <a:effectLst/>
                <a:latin typeface="Arial" panose="020B0604020202020204" pitchFamily="34" charset="0"/>
              </a:rPr>
              <a:t>Việt Nam</a:t>
            </a:r>
            <a:r>
              <a:rPr lang="vi-VN" b="0" i="0">
                <a:solidFill>
                  <a:schemeClr val="bg1"/>
                </a:solidFill>
                <a:effectLst/>
                <a:latin typeface="Arial" panose="020B0604020202020204" pitchFamily="34" charset="0"/>
              </a:rPr>
              <a:t>.</a:t>
            </a:r>
            <a:r>
              <a:rPr lang="vi-VN" b="0" i="0" u="none" strike="noStrike" baseline="30000">
                <a:solidFill>
                  <a:schemeClr val="bg1"/>
                </a:solidFill>
                <a:effectLst/>
                <a:latin typeface="Arial" panose="020B0604020202020204" pitchFamily="34" charset="0"/>
              </a:rPr>
              <a:t> </a:t>
            </a:r>
            <a:r>
              <a:rPr lang="vi-VN" b="0" i="0">
                <a:solidFill>
                  <a:schemeClr val="bg1"/>
                </a:solidFill>
                <a:effectLst/>
                <a:latin typeface="Arial" panose="020B0604020202020204" pitchFamily="34" charset="0"/>
              </a:rPr>
              <a:t>Đây là món ăn yêu thích được tìm mua nhiều kể từ năm 2016. Ngoài ra, từ khóa "xoài lắc" cũng nằm trong nhóm từ khóa nổi lên vào năm 2016.</a:t>
            </a:r>
            <a:r>
              <a:rPr lang="vi-VN" b="0" i="0" u="none" strike="noStrike" baseline="30000">
                <a:solidFill>
                  <a:schemeClr val="bg1"/>
                </a:solidFill>
                <a:effectLst/>
                <a:latin typeface="Arial" panose="020B0604020202020204" pitchFamily="34" charset="0"/>
              </a:rPr>
              <a:t> </a:t>
            </a:r>
            <a:r>
              <a:rPr lang="vi-VN" b="0" i="0">
                <a:solidFill>
                  <a:schemeClr val="bg1"/>
                </a:solidFill>
                <a:effectLst/>
                <a:latin typeface="Arial" panose="020B0604020202020204" pitchFamily="34" charset="0"/>
              </a:rPr>
              <a:t>Món xoài lắc nhìn chung không khác các món </a:t>
            </a:r>
            <a:r>
              <a:rPr lang="vi-VN" b="0" i="0" u="none" strike="noStrike">
                <a:solidFill>
                  <a:schemeClr val="bg1"/>
                </a:solidFill>
                <a:effectLst/>
                <a:latin typeface="Arial" panose="020B0604020202020204" pitchFamily="34" charset="0"/>
              </a:rPr>
              <a:t>xoài</a:t>
            </a:r>
            <a:r>
              <a:rPr lang="vi-VN" b="0" i="0">
                <a:solidFill>
                  <a:schemeClr val="bg1"/>
                </a:solidFill>
                <a:effectLst/>
                <a:latin typeface="Arial" panose="020B0604020202020204" pitchFamily="34" charset="0"/>
              </a:rPr>
              <a:t> chấm hay tẩm gia vị trước đó, nhưng nét đặc trưng của việc cắt xoài, ướp và lắc đều gia vị trong ly đã tạo ra một trào lưu trong việc tìm mua món ăn đường phố này. Đến nay, đây vẫn là món ăn đường phố phổ biến được ưa chuộng.</a:t>
            </a:r>
            <a:endParaRPr lang="vi-VN">
              <a:solidFill>
                <a:schemeClr val="bg1"/>
              </a:solidFill>
            </a:endParaRPr>
          </a:p>
        </p:txBody>
      </p:sp>
      <p:sp>
        <p:nvSpPr>
          <p:cNvPr id="8" name="Hộp Văn bản 7">
            <a:extLst>
              <a:ext uri="{FF2B5EF4-FFF2-40B4-BE49-F238E27FC236}">
                <a16:creationId xmlns:a16="http://schemas.microsoft.com/office/drawing/2014/main" id="{4D228FA0-F3E2-4016-9BCC-74616201E829}"/>
              </a:ext>
            </a:extLst>
          </p:cNvPr>
          <p:cNvSpPr txBox="1"/>
          <p:nvPr/>
        </p:nvSpPr>
        <p:spPr>
          <a:xfrm>
            <a:off x="1197332" y="-2983945"/>
            <a:ext cx="7300753" cy="1754326"/>
          </a:xfrm>
          <a:prstGeom prst="rect">
            <a:avLst/>
          </a:prstGeom>
          <a:noFill/>
        </p:spPr>
        <p:txBody>
          <a:bodyPr wrap="square" rtlCol="0">
            <a:spAutoFit/>
          </a:bodyPr>
          <a:lstStyle/>
          <a:p>
            <a:pPr algn="r"/>
            <a:r>
              <a:rPr lang="vi-VN" b="1" i="0">
                <a:solidFill>
                  <a:schemeClr val="bg1"/>
                </a:solidFill>
                <a:effectLst/>
                <a:latin typeface="Arial" panose="020B0604020202020204" pitchFamily="34" charset="0"/>
              </a:rPr>
              <a:t>Bánh xèo</a:t>
            </a:r>
            <a:r>
              <a:rPr lang="vi-VN" b="0" i="0">
                <a:solidFill>
                  <a:schemeClr val="bg1"/>
                </a:solidFill>
                <a:effectLst/>
                <a:latin typeface="Arial" panose="020B0604020202020204" pitchFamily="34" charset="0"/>
              </a:rPr>
              <a:t> là một loại bánh phổ biến ở </a:t>
            </a:r>
            <a:r>
              <a:rPr lang="vi-VN" b="0" i="0" u="none" strike="noStrike">
                <a:solidFill>
                  <a:schemeClr val="bg1"/>
                </a:solidFill>
                <a:effectLst/>
                <a:latin typeface="Arial" panose="020B0604020202020204" pitchFamily="34" charset="0"/>
              </a:rPr>
              <a:t>châu Á</a:t>
            </a:r>
            <a:r>
              <a:rPr lang="vi-VN" b="0" i="0">
                <a:solidFill>
                  <a:schemeClr val="bg1"/>
                </a:solidFill>
                <a:effectLst/>
                <a:latin typeface="Arial" panose="020B0604020202020204" pitchFamily="34" charset="0"/>
              </a:rPr>
              <a:t>, phiên bản bánh xèo của Nhật Bản và Triều Tiên có bột bên ngoài, bên trong có nhân là </a:t>
            </a:r>
            <a:r>
              <a:rPr lang="vi-VN" b="0" i="0" u="none" strike="noStrike">
                <a:solidFill>
                  <a:schemeClr val="bg1"/>
                </a:solidFill>
                <a:effectLst/>
                <a:latin typeface="Arial" panose="020B0604020202020204" pitchFamily="34" charset="0"/>
              </a:rPr>
              <a:t>tôm</a:t>
            </a:r>
            <a:r>
              <a:rPr lang="vi-VN" b="0" i="0">
                <a:solidFill>
                  <a:schemeClr val="bg1"/>
                </a:solidFill>
                <a:effectLst/>
                <a:latin typeface="Arial" panose="020B0604020202020204" pitchFamily="34" charset="0"/>
              </a:rPr>
              <a:t>, </a:t>
            </a:r>
            <a:r>
              <a:rPr lang="vi-VN" b="0" i="0" u="none" strike="noStrike">
                <a:solidFill>
                  <a:schemeClr val="bg1"/>
                </a:solidFill>
                <a:effectLst/>
                <a:latin typeface="Arial" panose="020B0604020202020204" pitchFamily="34" charset="0"/>
              </a:rPr>
              <a:t>thịt</a:t>
            </a:r>
            <a:r>
              <a:rPr lang="vi-VN" b="0" i="0">
                <a:solidFill>
                  <a:schemeClr val="bg1"/>
                </a:solidFill>
                <a:effectLst/>
                <a:latin typeface="Arial" panose="020B0604020202020204" pitchFamily="34" charset="0"/>
              </a:rPr>
              <a:t>, </a:t>
            </a:r>
            <a:r>
              <a:rPr lang="vi-VN" b="0" i="0" u="none" strike="noStrike">
                <a:solidFill>
                  <a:schemeClr val="bg1"/>
                </a:solidFill>
                <a:effectLst/>
                <a:latin typeface="Arial" panose="020B0604020202020204" pitchFamily="34" charset="0"/>
              </a:rPr>
              <a:t>giá đỗ</a:t>
            </a:r>
            <a:r>
              <a:rPr lang="vi-VN" b="0" i="0">
                <a:solidFill>
                  <a:schemeClr val="bg1"/>
                </a:solidFill>
                <a:effectLst/>
                <a:latin typeface="Arial" panose="020B0604020202020204" pitchFamily="34" charset="0"/>
              </a:rPr>
              <a:t>, </a:t>
            </a:r>
            <a:r>
              <a:rPr lang="vi-VN" b="0" i="0" u="none" strike="noStrike">
                <a:solidFill>
                  <a:schemeClr val="bg1"/>
                </a:solidFill>
                <a:effectLst/>
                <a:latin typeface="Arial" panose="020B0604020202020204" pitchFamily="34" charset="0"/>
              </a:rPr>
              <a:t>kim chi</a:t>
            </a:r>
            <a:r>
              <a:rPr lang="vi-VN" b="0" i="0">
                <a:solidFill>
                  <a:schemeClr val="bg1"/>
                </a:solidFill>
                <a:effectLst/>
                <a:latin typeface="Arial" panose="020B0604020202020204" pitchFamily="34" charset="0"/>
              </a:rPr>
              <a:t>, </a:t>
            </a:r>
            <a:r>
              <a:rPr lang="vi-VN" b="0" i="0" u="none" strike="noStrike">
                <a:solidFill>
                  <a:schemeClr val="bg1"/>
                </a:solidFill>
                <a:effectLst/>
                <a:latin typeface="Arial" panose="020B0604020202020204" pitchFamily="34" charset="0"/>
              </a:rPr>
              <a:t>khoai tây</a:t>
            </a:r>
            <a:r>
              <a:rPr lang="vi-VN" b="0" i="0">
                <a:solidFill>
                  <a:schemeClr val="bg1"/>
                </a:solidFill>
                <a:effectLst/>
                <a:latin typeface="Arial" panose="020B0604020202020204" pitchFamily="34" charset="0"/>
              </a:rPr>
              <a:t>, </a:t>
            </a:r>
            <a:r>
              <a:rPr lang="vi-VN" b="0" i="0" u="none" strike="noStrike">
                <a:solidFill>
                  <a:schemeClr val="bg1"/>
                </a:solidFill>
                <a:effectLst/>
                <a:latin typeface="Arial" panose="020B0604020202020204" pitchFamily="34" charset="0"/>
              </a:rPr>
              <a:t>hẹ</a:t>
            </a:r>
            <a:r>
              <a:rPr lang="vi-VN" b="0" i="0">
                <a:solidFill>
                  <a:schemeClr val="bg1"/>
                </a:solidFill>
                <a:effectLst/>
                <a:latin typeface="Arial" panose="020B0604020202020204" pitchFamily="34" charset="0"/>
              </a:rPr>
              <a:t>, .Tuỳ theo từng địa phương tại Việt Nam mà bánh được thưởng thức với nét đặc trưng riêng. Thường có 2 phương pháp chính: đổ bánh xèo giòn và bánh xèo dai. Ăn bằng hai cách: ăn bốc hoặc ăn bằng đũa.</a:t>
            </a:r>
            <a:endParaRPr lang="vi-VN">
              <a:solidFill>
                <a:schemeClr val="bg1"/>
              </a:solidFill>
            </a:endParaRPr>
          </a:p>
        </p:txBody>
      </p:sp>
      <p:sp>
        <p:nvSpPr>
          <p:cNvPr id="20" name="Hình chữ nhật 19">
            <a:extLst>
              <a:ext uri="{FF2B5EF4-FFF2-40B4-BE49-F238E27FC236}">
                <a16:creationId xmlns:a16="http://schemas.microsoft.com/office/drawing/2014/main" id="{88EF345A-FE80-487A-89B7-65F93E8D1AB5}"/>
              </a:ext>
            </a:extLst>
          </p:cNvPr>
          <p:cNvSpPr/>
          <p:nvPr/>
        </p:nvSpPr>
        <p:spPr>
          <a:xfrm>
            <a:off x="0" y="-657671"/>
            <a:ext cx="12191999" cy="76311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a:solidFill>
                <a:schemeClr val="bg1"/>
              </a:solidFill>
            </a:endParaRPr>
          </a:p>
          <a:p>
            <a:endParaRPr lang="en-US" sz="2400">
              <a:solidFill>
                <a:schemeClr val="bg1"/>
              </a:solidFill>
            </a:endParaRPr>
          </a:p>
          <a:p>
            <a:r>
              <a:rPr lang="vi-VN" sz="2400">
                <a:solidFill>
                  <a:schemeClr val="bg1"/>
                </a:solidFill>
              </a:rPr>
              <a:t>Hàm Minkowski (mặc định)</a:t>
            </a:r>
          </a:p>
          <a:p>
            <a:endParaRPr lang="vi-VN" sz="2400">
              <a:solidFill>
                <a:schemeClr val="bg1"/>
              </a:solidFill>
            </a:endParaRPr>
          </a:p>
          <a:p>
            <a:endParaRPr lang="vi-VN" sz="2400">
              <a:solidFill>
                <a:schemeClr val="bg1"/>
              </a:solidFill>
            </a:endParaRPr>
          </a:p>
          <a:p>
            <a:endParaRPr lang="en-US" sz="2400">
              <a:solidFill>
                <a:schemeClr val="bg1"/>
              </a:solidFill>
            </a:endParaRPr>
          </a:p>
          <a:p>
            <a:r>
              <a:rPr lang="vi-VN" sz="2400">
                <a:solidFill>
                  <a:schemeClr val="bg1"/>
                </a:solidFill>
              </a:rPr>
              <a:t>Hàm Euclidean</a:t>
            </a:r>
          </a:p>
          <a:p>
            <a:endParaRPr lang="vi-VN" sz="2400">
              <a:solidFill>
                <a:schemeClr val="bg1"/>
              </a:solidFill>
            </a:endParaRPr>
          </a:p>
          <a:p>
            <a:endParaRPr lang="vi-VN" sz="2400">
              <a:solidFill>
                <a:schemeClr val="bg1"/>
              </a:solidFill>
            </a:endParaRPr>
          </a:p>
          <a:p>
            <a:endParaRPr lang="en-US" sz="2400">
              <a:solidFill>
                <a:schemeClr val="bg1"/>
              </a:solidFill>
            </a:endParaRPr>
          </a:p>
          <a:p>
            <a:r>
              <a:rPr lang="vi-VN" sz="2400">
                <a:solidFill>
                  <a:schemeClr val="bg1"/>
                </a:solidFill>
              </a:rPr>
              <a:t>Hàm Manhattan</a:t>
            </a:r>
          </a:p>
          <a:p>
            <a:endParaRPr lang="vi-VN" sz="2400">
              <a:solidFill>
                <a:schemeClr val="bg1"/>
              </a:solidFill>
            </a:endParaRPr>
          </a:p>
          <a:p>
            <a:endParaRPr lang="vi-VN" sz="2400">
              <a:solidFill>
                <a:schemeClr val="bg1"/>
              </a:solidFill>
            </a:endParaRPr>
          </a:p>
          <a:p>
            <a:endParaRPr lang="en-US" sz="2400">
              <a:solidFill>
                <a:schemeClr val="bg1"/>
              </a:solidFill>
            </a:endParaRPr>
          </a:p>
          <a:p>
            <a:r>
              <a:rPr lang="vi-VN" sz="2400">
                <a:solidFill>
                  <a:schemeClr val="bg1"/>
                </a:solidFill>
              </a:rPr>
              <a:t>Hàm Chebyshev</a:t>
            </a:r>
          </a:p>
          <a:p>
            <a:endParaRPr lang="vi-VN" sz="2400">
              <a:solidFill>
                <a:schemeClr val="bg1"/>
              </a:solidFill>
            </a:endParaRPr>
          </a:p>
        </p:txBody>
      </p:sp>
      <p:sp>
        <p:nvSpPr>
          <p:cNvPr id="21" name="Hộp Văn bản 20">
            <a:extLst>
              <a:ext uri="{FF2B5EF4-FFF2-40B4-BE49-F238E27FC236}">
                <a16:creationId xmlns:a16="http://schemas.microsoft.com/office/drawing/2014/main" id="{098A980B-55F1-422F-ACA9-0249E5903FE8}"/>
              </a:ext>
            </a:extLst>
          </p:cNvPr>
          <p:cNvSpPr txBox="1"/>
          <p:nvPr/>
        </p:nvSpPr>
        <p:spPr>
          <a:xfrm>
            <a:off x="29411" y="-572517"/>
            <a:ext cx="187283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Group Name</a:t>
            </a:r>
            <a:endParaRPr lang="vi-VN" sz="2000" b="1">
              <a:solidFill>
                <a:schemeClr val="bg1"/>
              </a:solidFill>
              <a:latin typeface="Arial" panose="020B0604020202020204" pitchFamily="34" charset="0"/>
              <a:cs typeface="Arial" panose="020B0604020202020204" pitchFamily="34" charset="0"/>
            </a:endParaRPr>
          </a:p>
        </p:txBody>
      </p:sp>
      <p:cxnSp>
        <p:nvCxnSpPr>
          <p:cNvPr id="23" name="Đường nối Thẳng 22">
            <a:extLst>
              <a:ext uri="{FF2B5EF4-FFF2-40B4-BE49-F238E27FC236}">
                <a16:creationId xmlns:a16="http://schemas.microsoft.com/office/drawing/2014/main" id="{F1EF543D-0DAB-41B4-8BC4-B28498F16060}"/>
              </a:ext>
            </a:extLst>
          </p:cNvPr>
          <p:cNvCxnSpPr>
            <a:cxnSpLocks/>
          </p:cNvCxnSpPr>
          <p:nvPr/>
        </p:nvCxnSpPr>
        <p:spPr>
          <a:xfrm>
            <a:off x="0" y="-55024"/>
            <a:ext cx="12191999"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5" name="Hộp Văn bản 24">
            <a:extLst>
              <a:ext uri="{FF2B5EF4-FFF2-40B4-BE49-F238E27FC236}">
                <a16:creationId xmlns:a16="http://schemas.microsoft.com/office/drawing/2014/main" id="{48EEA097-290B-4C6E-95B6-227841990152}"/>
              </a:ext>
            </a:extLst>
          </p:cNvPr>
          <p:cNvSpPr txBox="1"/>
          <p:nvPr/>
        </p:nvSpPr>
        <p:spPr>
          <a:xfrm>
            <a:off x="4989769" y="-562715"/>
            <a:ext cx="1647929"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Bữa sáng </a:t>
            </a:r>
            <a:endParaRPr lang="vi-VN" sz="2000" b="1">
              <a:solidFill>
                <a:schemeClr val="bg1"/>
              </a:solidFill>
              <a:latin typeface="Arial" panose="020B0604020202020204" pitchFamily="34" charset="0"/>
              <a:cs typeface="Arial" panose="020B0604020202020204" pitchFamily="34" charset="0"/>
            </a:endParaRPr>
          </a:p>
        </p:txBody>
      </p:sp>
      <p:sp>
        <p:nvSpPr>
          <p:cNvPr id="26" name="Hộp Văn bản 25">
            <a:extLst>
              <a:ext uri="{FF2B5EF4-FFF2-40B4-BE49-F238E27FC236}">
                <a16:creationId xmlns:a16="http://schemas.microsoft.com/office/drawing/2014/main" id="{48ED72C9-7C4B-47DF-95AA-B322F4004E74}"/>
              </a:ext>
            </a:extLst>
          </p:cNvPr>
          <p:cNvSpPr txBox="1"/>
          <p:nvPr/>
        </p:nvSpPr>
        <p:spPr>
          <a:xfrm>
            <a:off x="7251320" y="-551496"/>
            <a:ext cx="2493531"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Đồ tráng miệng</a:t>
            </a:r>
            <a:endParaRPr lang="vi-VN" sz="2000" b="1">
              <a:solidFill>
                <a:schemeClr val="bg1"/>
              </a:solidFill>
              <a:latin typeface="Arial" panose="020B0604020202020204" pitchFamily="34" charset="0"/>
              <a:cs typeface="Arial" panose="020B0604020202020204" pitchFamily="34" charset="0"/>
            </a:endParaRPr>
          </a:p>
        </p:txBody>
      </p:sp>
      <p:sp>
        <p:nvSpPr>
          <p:cNvPr id="27" name="Hộp Văn bản 26">
            <a:extLst>
              <a:ext uri="{FF2B5EF4-FFF2-40B4-BE49-F238E27FC236}">
                <a16:creationId xmlns:a16="http://schemas.microsoft.com/office/drawing/2014/main" id="{726556A7-E130-431E-B52F-39C135BF8E76}"/>
              </a:ext>
            </a:extLst>
          </p:cNvPr>
          <p:cNvSpPr txBox="1"/>
          <p:nvPr/>
        </p:nvSpPr>
        <p:spPr>
          <a:xfrm>
            <a:off x="10248517" y="-554525"/>
            <a:ext cx="1647929" cy="400110"/>
          </a:xfrm>
          <a:prstGeom prst="rect">
            <a:avLst/>
          </a:prstGeom>
          <a:noFill/>
        </p:spPr>
        <p:txBody>
          <a:bodyPr wrap="square" rtlCol="0">
            <a:spAutoFit/>
          </a:bodyPr>
          <a:lstStyle/>
          <a:p>
            <a:pPr algn="ctr"/>
            <a:r>
              <a:rPr lang="en-US" sz="2000" b="1">
                <a:solidFill>
                  <a:srgbClr val="D86A04"/>
                </a:solidFill>
                <a:latin typeface="Arial" panose="020B0604020202020204" pitchFamily="34" charset="0"/>
                <a:cs typeface="Arial" panose="020B0604020202020204" pitchFamily="34" charset="0"/>
              </a:rPr>
              <a:t>Ăn nhanh</a:t>
            </a:r>
            <a:endParaRPr lang="vi-VN" sz="2000" b="1">
              <a:solidFill>
                <a:srgbClr val="D86A04"/>
              </a:solidFill>
              <a:latin typeface="Arial" panose="020B0604020202020204" pitchFamily="34" charset="0"/>
              <a:cs typeface="Arial" panose="020B0604020202020204" pitchFamily="34" charset="0"/>
            </a:endParaRPr>
          </a:p>
        </p:txBody>
      </p:sp>
      <p:sp>
        <p:nvSpPr>
          <p:cNvPr id="29" name="Hình chữ nhật: Góc Tròn 28">
            <a:extLst>
              <a:ext uri="{FF2B5EF4-FFF2-40B4-BE49-F238E27FC236}">
                <a16:creationId xmlns:a16="http://schemas.microsoft.com/office/drawing/2014/main" id="{228D99E0-AE21-4505-A5FF-07A21B69E53E}"/>
              </a:ext>
            </a:extLst>
          </p:cNvPr>
          <p:cNvSpPr/>
          <p:nvPr/>
        </p:nvSpPr>
        <p:spPr>
          <a:xfrm>
            <a:off x="10309837" y="-154530"/>
            <a:ext cx="1586609" cy="91431"/>
          </a:xfrm>
          <a:prstGeom prst="roundRect">
            <a:avLst>
              <a:gd name="adj" fmla="val 50000"/>
            </a:avLst>
          </a:prstGeom>
          <a:solidFill>
            <a:srgbClr val="D86A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TextBox 1">
            <a:extLst>
              <a:ext uri="{FF2B5EF4-FFF2-40B4-BE49-F238E27FC236}">
                <a16:creationId xmlns:a16="http://schemas.microsoft.com/office/drawing/2014/main" id="{02295F84-116D-4390-8E76-DAA4DDC021FB}"/>
              </a:ext>
            </a:extLst>
          </p:cNvPr>
          <p:cNvSpPr txBox="1"/>
          <p:nvPr/>
        </p:nvSpPr>
        <p:spPr>
          <a:xfrm>
            <a:off x="583924" y="207844"/>
            <a:ext cx="10459617" cy="954107"/>
          </a:xfrm>
          <a:prstGeom prst="rect">
            <a:avLst/>
          </a:prstGeom>
          <a:noFill/>
        </p:spPr>
        <p:txBody>
          <a:bodyPr wrap="square" rtlCol="0">
            <a:spAutoFit/>
          </a:bodyPr>
          <a:lstStyle/>
          <a:p>
            <a:r>
              <a:rPr lang="vi-VN" sz="2800" b="1" i="0">
                <a:solidFill>
                  <a:schemeClr val="accent4"/>
                </a:solidFill>
                <a:effectLst/>
                <a:latin typeface="+mj-lt"/>
              </a:rPr>
              <a:t>Trường hợp 2: Kết quả khi thay đổi các hàm tính khoảng cách với k  = 5.</a:t>
            </a:r>
            <a:endParaRPr lang="en-GB" sz="2800">
              <a:solidFill>
                <a:schemeClr val="accent4"/>
              </a:solidFill>
              <a:latin typeface="+mj-lt"/>
            </a:endParaRPr>
          </a:p>
        </p:txBody>
      </p:sp>
      <p:pic>
        <p:nvPicPr>
          <p:cNvPr id="3" name="Picture 2">
            <a:extLst>
              <a:ext uri="{FF2B5EF4-FFF2-40B4-BE49-F238E27FC236}">
                <a16:creationId xmlns:a16="http://schemas.microsoft.com/office/drawing/2014/main" id="{8CC08E95-7F45-4A0A-BF51-1E40DF50796D}"/>
              </a:ext>
            </a:extLst>
          </p:cNvPr>
          <p:cNvPicPr>
            <a:picLocks noChangeAspect="1"/>
          </p:cNvPicPr>
          <p:nvPr/>
        </p:nvPicPr>
        <p:blipFill>
          <a:blip r:embed="rId6"/>
          <a:stretch>
            <a:fillRect/>
          </a:stretch>
        </p:blipFill>
        <p:spPr>
          <a:xfrm>
            <a:off x="29411" y="1429959"/>
            <a:ext cx="9091880" cy="882938"/>
          </a:xfrm>
          <a:prstGeom prst="rect">
            <a:avLst/>
          </a:prstGeom>
        </p:spPr>
      </p:pic>
      <p:pic>
        <p:nvPicPr>
          <p:cNvPr id="4" name="Picture 3">
            <a:extLst>
              <a:ext uri="{FF2B5EF4-FFF2-40B4-BE49-F238E27FC236}">
                <a16:creationId xmlns:a16="http://schemas.microsoft.com/office/drawing/2014/main" id="{59C3F383-EFE6-48CC-93E9-D7E2CE576CCA}"/>
              </a:ext>
            </a:extLst>
          </p:cNvPr>
          <p:cNvPicPr>
            <a:picLocks noChangeAspect="1"/>
          </p:cNvPicPr>
          <p:nvPr/>
        </p:nvPicPr>
        <p:blipFill>
          <a:blip r:embed="rId7"/>
          <a:stretch>
            <a:fillRect/>
          </a:stretch>
        </p:blipFill>
        <p:spPr>
          <a:xfrm>
            <a:off x="99620" y="2919490"/>
            <a:ext cx="8951462" cy="802191"/>
          </a:xfrm>
          <a:prstGeom prst="rect">
            <a:avLst/>
          </a:prstGeom>
        </p:spPr>
      </p:pic>
      <p:pic>
        <p:nvPicPr>
          <p:cNvPr id="7" name="Picture 6">
            <a:extLst>
              <a:ext uri="{FF2B5EF4-FFF2-40B4-BE49-F238E27FC236}">
                <a16:creationId xmlns:a16="http://schemas.microsoft.com/office/drawing/2014/main" id="{DF61D58C-B826-4ED7-BB68-6813B0E8827C}"/>
              </a:ext>
            </a:extLst>
          </p:cNvPr>
          <p:cNvPicPr>
            <a:picLocks noChangeAspect="1"/>
          </p:cNvPicPr>
          <p:nvPr/>
        </p:nvPicPr>
        <p:blipFill>
          <a:blip r:embed="rId8"/>
          <a:stretch>
            <a:fillRect/>
          </a:stretch>
        </p:blipFill>
        <p:spPr>
          <a:xfrm>
            <a:off x="187736" y="4328274"/>
            <a:ext cx="8863346" cy="979446"/>
          </a:xfrm>
          <a:prstGeom prst="rect">
            <a:avLst/>
          </a:prstGeom>
        </p:spPr>
      </p:pic>
      <p:pic>
        <p:nvPicPr>
          <p:cNvPr id="9" name="Picture 8">
            <a:extLst>
              <a:ext uri="{FF2B5EF4-FFF2-40B4-BE49-F238E27FC236}">
                <a16:creationId xmlns:a16="http://schemas.microsoft.com/office/drawing/2014/main" id="{0C3670BF-43DC-4C25-86A9-7F3B9603932B}"/>
              </a:ext>
            </a:extLst>
          </p:cNvPr>
          <p:cNvPicPr>
            <a:picLocks noChangeAspect="1"/>
          </p:cNvPicPr>
          <p:nvPr/>
        </p:nvPicPr>
        <p:blipFill>
          <a:blip r:embed="rId9"/>
          <a:stretch>
            <a:fillRect/>
          </a:stretch>
        </p:blipFill>
        <p:spPr>
          <a:xfrm>
            <a:off x="187736" y="5949158"/>
            <a:ext cx="8863346" cy="770487"/>
          </a:xfrm>
          <a:prstGeom prst="rect">
            <a:avLst/>
          </a:prstGeom>
        </p:spPr>
      </p:pic>
    </p:spTree>
    <p:extLst>
      <p:ext uri="{BB962C8B-B14F-4D97-AF65-F5344CB8AC3E}">
        <p14:creationId xmlns:p14="http://schemas.microsoft.com/office/powerpoint/2010/main" val="9494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Hình ảnh 15" descr="Ảnh có chứa đĩa, thực phẩm, trong nhà, món ăn&#10;&#10;Mô tả được tạo tự động">
            <a:extLst>
              <a:ext uri="{FF2B5EF4-FFF2-40B4-BE49-F238E27FC236}">
                <a16:creationId xmlns:a16="http://schemas.microsoft.com/office/drawing/2014/main" id="{DB119485-9BA7-46CC-A284-27614B0C7F1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782" b="91176" l="5417" r="94792">
                        <a14:foregroundMark x1="5417" y1="46008" x2="6875" y2="53992"/>
                        <a14:foregroundMark x1="94583" y1="42437" x2="94792" y2="50630"/>
                        <a14:foregroundMark x1="51458" y1="3782" x2="51458" y2="3782"/>
                        <a14:foregroundMark x1="47708" y1="89076" x2="47708" y2="89076"/>
                        <a14:foregroundMark x1="49167" y1="91176" x2="49167" y2="91176"/>
                      </a14:backgroundRemoval>
                    </a14:imgEffect>
                  </a14:imgLayer>
                </a14:imgProps>
              </a:ext>
              <a:ext uri="{28A0092B-C50C-407E-A947-70E740481C1C}">
                <a14:useLocalDpi xmlns:a14="http://schemas.microsoft.com/office/drawing/2010/main" val="0"/>
              </a:ext>
            </a:extLst>
          </a:blip>
          <a:stretch>
            <a:fillRect/>
          </a:stretch>
        </p:blipFill>
        <p:spPr>
          <a:xfrm>
            <a:off x="469892" y="-6974602"/>
            <a:ext cx="3697636" cy="3666824"/>
          </a:xfrm>
          <a:prstGeom prst="rect">
            <a:avLst/>
          </a:prstGeom>
        </p:spPr>
      </p:pic>
      <p:pic>
        <p:nvPicPr>
          <p:cNvPr id="5" name="Hình ảnh 4" descr="Ảnh có chứa món ăn, rau&#10;&#10;Mô tả được tạo tự động">
            <a:extLst>
              <a:ext uri="{FF2B5EF4-FFF2-40B4-BE49-F238E27FC236}">
                <a16:creationId xmlns:a16="http://schemas.microsoft.com/office/drawing/2014/main" id="{1F3685A2-42CC-483F-A2CA-4E2040657C4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612" b="89474" l="7469" r="89627">
                        <a14:foregroundMark x1="7469" y1="33971" x2="7469" y2="33971"/>
                        <a14:foregroundMark x1="13693" y1="52632" x2="13693" y2="52632"/>
                        <a14:foregroundMark x1="16183" y1="47368" x2="16183" y2="47368"/>
                        <a14:foregroundMark x1="14108" y1="48804" x2="14108" y2="48804"/>
                        <a14:foregroundMark x1="68465" y1="22967" x2="68465" y2="22967"/>
                        <a14:foregroundMark x1="52282" y1="8612" x2="52282" y2="8612"/>
                      </a14:backgroundRemoval>
                    </a14:imgEffect>
                  </a14:imgLayer>
                </a14:imgProps>
              </a:ext>
              <a:ext uri="{28A0092B-C50C-407E-A947-70E740481C1C}">
                <a14:useLocalDpi xmlns:a14="http://schemas.microsoft.com/office/drawing/2010/main" val="0"/>
              </a:ext>
            </a:extLst>
          </a:blip>
          <a:stretch>
            <a:fillRect/>
          </a:stretch>
        </p:blipFill>
        <p:spPr>
          <a:xfrm rot="1141498">
            <a:off x="7992236" y="-4515363"/>
            <a:ext cx="4022917" cy="3488755"/>
          </a:xfrm>
          <a:prstGeom prst="rect">
            <a:avLst/>
          </a:prstGeom>
        </p:spPr>
      </p:pic>
      <p:sp>
        <p:nvSpPr>
          <p:cNvPr id="17" name="Hộp Văn bản 16">
            <a:extLst>
              <a:ext uri="{FF2B5EF4-FFF2-40B4-BE49-F238E27FC236}">
                <a16:creationId xmlns:a16="http://schemas.microsoft.com/office/drawing/2014/main" id="{13C51175-0F57-48DB-88B9-117DA50056AF}"/>
              </a:ext>
            </a:extLst>
          </p:cNvPr>
          <p:cNvSpPr txBox="1"/>
          <p:nvPr/>
        </p:nvSpPr>
        <p:spPr>
          <a:xfrm>
            <a:off x="4247216" y="-6866452"/>
            <a:ext cx="3644332" cy="707886"/>
          </a:xfrm>
          <a:prstGeom prst="rect">
            <a:avLst/>
          </a:prstGeom>
          <a:noFill/>
        </p:spPr>
        <p:txBody>
          <a:bodyPr wrap="square" rtlCol="0">
            <a:spAutoFit/>
          </a:bodyPr>
          <a:lstStyle/>
          <a:p>
            <a:r>
              <a:rPr lang="vi-VN" sz="4000" b="1">
                <a:solidFill>
                  <a:srgbClr val="D86A04"/>
                </a:solidFill>
              </a:rPr>
              <a:t>Xoài dầm</a:t>
            </a:r>
          </a:p>
        </p:txBody>
      </p:sp>
      <p:sp>
        <p:nvSpPr>
          <p:cNvPr id="18" name="Hộp Văn bản 17">
            <a:extLst>
              <a:ext uri="{FF2B5EF4-FFF2-40B4-BE49-F238E27FC236}">
                <a16:creationId xmlns:a16="http://schemas.microsoft.com/office/drawing/2014/main" id="{21540687-FD33-4DEA-AB3A-18B5E474C93E}"/>
              </a:ext>
            </a:extLst>
          </p:cNvPr>
          <p:cNvSpPr txBox="1"/>
          <p:nvPr/>
        </p:nvSpPr>
        <p:spPr>
          <a:xfrm>
            <a:off x="4634254" y="-3674663"/>
            <a:ext cx="3644332" cy="707886"/>
          </a:xfrm>
          <a:prstGeom prst="rect">
            <a:avLst/>
          </a:prstGeom>
          <a:noFill/>
        </p:spPr>
        <p:txBody>
          <a:bodyPr wrap="square" rtlCol="0">
            <a:spAutoFit/>
          </a:bodyPr>
          <a:lstStyle/>
          <a:p>
            <a:pPr algn="r"/>
            <a:r>
              <a:rPr lang="vi-VN" sz="4000" b="1">
                <a:solidFill>
                  <a:srgbClr val="D86A04"/>
                </a:solidFill>
              </a:rPr>
              <a:t>Bánh Xèo</a:t>
            </a:r>
          </a:p>
        </p:txBody>
      </p:sp>
      <p:sp>
        <p:nvSpPr>
          <p:cNvPr id="6" name="Hộp Văn bản 5">
            <a:extLst>
              <a:ext uri="{FF2B5EF4-FFF2-40B4-BE49-F238E27FC236}">
                <a16:creationId xmlns:a16="http://schemas.microsoft.com/office/drawing/2014/main" id="{3721E00D-1C40-4A9C-872F-F5081224D7D9}"/>
              </a:ext>
            </a:extLst>
          </p:cNvPr>
          <p:cNvSpPr txBox="1"/>
          <p:nvPr/>
        </p:nvSpPr>
        <p:spPr>
          <a:xfrm>
            <a:off x="4247216" y="-6158566"/>
            <a:ext cx="6812970" cy="2308324"/>
          </a:xfrm>
          <a:prstGeom prst="rect">
            <a:avLst/>
          </a:prstGeom>
          <a:noFill/>
        </p:spPr>
        <p:txBody>
          <a:bodyPr wrap="square" rtlCol="0">
            <a:spAutoFit/>
          </a:bodyPr>
          <a:lstStyle/>
          <a:p>
            <a:r>
              <a:rPr lang="vi-VN" b="1" i="0">
                <a:solidFill>
                  <a:schemeClr val="bg1"/>
                </a:solidFill>
                <a:effectLst/>
                <a:latin typeface="Arial" panose="020B0604020202020204" pitchFamily="34" charset="0"/>
              </a:rPr>
              <a:t>Xoài lắc</a:t>
            </a:r>
            <a:r>
              <a:rPr lang="vi-VN" b="0" i="0">
                <a:solidFill>
                  <a:schemeClr val="bg1"/>
                </a:solidFill>
                <a:effectLst/>
                <a:latin typeface="Arial" panose="020B0604020202020204" pitchFamily="34" charset="0"/>
              </a:rPr>
              <a:t> là một </a:t>
            </a:r>
            <a:r>
              <a:rPr lang="vi-VN" b="0" i="0" u="none" strike="noStrike">
                <a:solidFill>
                  <a:schemeClr val="bg1"/>
                </a:solidFill>
                <a:effectLst/>
                <a:latin typeface="Arial" panose="020B0604020202020204" pitchFamily="34" charset="0"/>
              </a:rPr>
              <a:t>món ăn đường phố</a:t>
            </a:r>
            <a:r>
              <a:rPr lang="vi-VN" b="0" i="0">
                <a:solidFill>
                  <a:schemeClr val="bg1"/>
                </a:solidFill>
                <a:effectLst/>
                <a:latin typeface="Arial" panose="020B0604020202020204" pitchFamily="34" charset="0"/>
              </a:rPr>
              <a:t> của </a:t>
            </a:r>
            <a:r>
              <a:rPr lang="vi-VN" b="0" i="0" u="none" strike="noStrike">
                <a:solidFill>
                  <a:schemeClr val="bg1"/>
                </a:solidFill>
                <a:effectLst/>
                <a:latin typeface="Arial" panose="020B0604020202020204" pitchFamily="34" charset="0"/>
              </a:rPr>
              <a:t>Việt Nam</a:t>
            </a:r>
            <a:r>
              <a:rPr lang="vi-VN" b="0" i="0">
                <a:solidFill>
                  <a:schemeClr val="bg1"/>
                </a:solidFill>
                <a:effectLst/>
                <a:latin typeface="Arial" panose="020B0604020202020204" pitchFamily="34" charset="0"/>
              </a:rPr>
              <a:t>.</a:t>
            </a:r>
            <a:r>
              <a:rPr lang="vi-VN" b="0" i="0" u="none" strike="noStrike" baseline="30000">
                <a:solidFill>
                  <a:schemeClr val="bg1"/>
                </a:solidFill>
                <a:effectLst/>
                <a:latin typeface="Arial" panose="020B0604020202020204" pitchFamily="34" charset="0"/>
              </a:rPr>
              <a:t> </a:t>
            </a:r>
            <a:r>
              <a:rPr lang="vi-VN" b="0" i="0">
                <a:solidFill>
                  <a:schemeClr val="bg1"/>
                </a:solidFill>
                <a:effectLst/>
                <a:latin typeface="Arial" panose="020B0604020202020204" pitchFamily="34" charset="0"/>
              </a:rPr>
              <a:t>Đây là món ăn yêu thích được tìm mua nhiều kể từ năm 2016. Ngoài ra, từ khóa "xoài lắc" cũng nằm trong nhóm từ khóa nổi lên vào năm 2016.</a:t>
            </a:r>
            <a:r>
              <a:rPr lang="vi-VN" b="0" i="0" u="none" strike="noStrike" baseline="30000">
                <a:solidFill>
                  <a:schemeClr val="bg1"/>
                </a:solidFill>
                <a:effectLst/>
                <a:latin typeface="Arial" panose="020B0604020202020204" pitchFamily="34" charset="0"/>
              </a:rPr>
              <a:t> </a:t>
            </a:r>
            <a:r>
              <a:rPr lang="vi-VN" b="0" i="0">
                <a:solidFill>
                  <a:schemeClr val="bg1"/>
                </a:solidFill>
                <a:effectLst/>
                <a:latin typeface="Arial" panose="020B0604020202020204" pitchFamily="34" charset="0"/>
              </a:rPr>
              <a:t>Món xoài lắc nhìn chung không khác các món </a:t>
            </a:r>
            <a:r>
              <a:rPr lang="vi-VN" b="0" i="0" u="none" strike="noStrike">
                <a:solidFill>
                  <a:schemeClr val="bg1"/>
                </a:solidFill>
                <a:effectLst/>
                <a:latin typeface="Arial" panose="020B0604020202020204" pitchFamily="34" charset="0"/>
              </a:rPr>
              <a:t>xoài</a:t>
            </a:r>
            <a:r>
              <a:rPr lang="vi-VN" b="0" i="0">
                <a:solidFill>
                  <a:schemeClr val="bg1"/>
                </a:solidFill>
                <a:effectLst/>
                <a:latin typeface="Arial" panose="020B0604020202020204" pitchFamily="34" charset="0"/>
              </a:rPr>
              <a:t> chấm hay tẩm gia vị trước đó, nhưng nét đặc trưng của việc cắt xoài, ướp và lắc đều gia vị trong ly đã tạo ra một trào lưu trong việc tìm mua món ăn đường phố này. Đến nay, đây vẫn là món ăn đường phố phổ biến được ưa chuộng.</a:t>
            </a:r>
            <a:endParaRPr lang="vi-VN">
              <a:solidFill>
                <a:schemeClr val="bg1"/>
              </a:solidFill>
            </a:endParaRPr>
          </a:p>
        </p:txBody>
      </p:sp>
      <p:sp>
        <p:nvSpPr>
          <p:cNvPr id="8" name="Hộp Văn bản 7">
            <a:extLst>
              <a:ext uri="{FF2B5EF4-FFF2-40B4-BE49-F238E27FC236}">
                <a16:creationId xmlns:a16="http://schemas.microsoft.com/office/drawing/2014/main" id="{4D228FA0-F3E2-4016-9BCC-74616201E829}"/>
              </a:ext>
            </a:extLst>
          </p:cNvPr>
          <p:cNvSpPr txBox="1"/>
          <p:nvPr/>
        </p:nvSpPr>
        <p:spPr>
          <a:xfrm>
            <a:off x="1197332" y="-2983945"/>
            <a:ext cx="7300753" cy="1754326"/>
          </a:xfrm>
          <a:prstGeom prst="rect">
            <a:avLst/>
          </a:prstGeom>
          <a:noFill/>
        </p:spPr>
        <p:txBody>
          <a:bodyPr wrap="square" rtlCol="0">
            <a:spAutoFit/>
          </a:bodyPr>
          <a:lstStyle/>
          <a:p>
            <a:pPr algn="r"/>
            <a:r>
              <a:rPr lang="vi-VN" b="1" i="0">
                <a:solidFill>
                  <a:schemeClr val="bg1"/>
                </a:solidFill>
                <a:effectLst/>
                <a:latin typeface="Arial" panose="020B0604020202020204" pitchFamily="34" charset="0"/>
              </a:rPr>
              <a:t>Bánh xèo</a:t>
            </a:r>
            <a:r>
              <a:rPr lang="vi-VN" b="0" i="0">
                <a:solidFill>
                  <a:schemeClr val="bg1"/>
                </a:solidFill>
                <a:effectLst/>
                <a:latin typeface="Arial" panose="020B0604020202020204" pitchFamily="34" charset="0"/>
              </a:rPr>
              <a:t> là một loại bánh phổ biến ở </a:t>
            </a:r>
            <a:r>
              <a:rPr lang="vi-VN" b="0" i="0" u="none" strike="noStrike">
                <a:solidFill>
                  <a:schemeClr val="bg1"/>
                </a:solidFill>
                <a:effectLst/>
                <a:latin typeface="Arial" panose="020B0604020202020204" pitchFamily="34" charset="0"/>
              </a:rPr>
              <a:t>châu Á</a:t>
            </a:r>
            <a:r>
              <a:rPr lang="vi-VN" b="0" i="0">
                <a:solidFill>
                  <a:schemeClr val="bg1"/>
                </a:solidFill>
                <a:effectLst/>
                <a:latin typeface="Arial" panose="020B0604020202020204" pitchFamily="34" charset="0"/>
              </a:rPr>
              <a:t>, phiên bản bánh xèo của Nhật Bản và Triều Tiên có bột bên ngoài, bên trong có nhân là </a:t>
            </a:r>
            <a:r>
              <a:rPr lang="vi-VN" b="0" i="0" u="none" strike="noStrike">
                <a:solidFill>
                  <a:schemeClr val="bg1"/>
                </a:solidFill>
                <a:effectLst/>
                <a:latin typeface="Arial" panose="020B0604020202020204" pitchFamily="34" charset="0"/>
              </a:rPr>
              <a:t>tôm</a:t>
            </a:r>
            <a:r>
              <a:rPr lang="vi-VN" b="0" i="0">
                <a:solidFill>
                  <a:schemeClr val="bg1"/>
                </a:solidFill>
                <a:effectLst/>
                <a:latin typeface="Arial" panose="020B0604020202020204" pitchFamily="34" charset="0"/>
              </a:rPr>
              <a:t>, </a:t>
            </a:r>
            <a:r>
              <a:rPr lang="vi-VN" b="0" i="0" u="none" strike="noStrike">
                <a:solidFill>
                  <a:schemeClr val="bg1"/>
                </a:solidFill>
                <a:effectLst/>
                <a:latin typeface="Arial" panose="020B0604020202020204" pitchFamily="34" charset="0"/>
              </a:rPr>
              <a:t>thịt</a:t>
            </a:r>
            <a:r>
              <a:rPr lang="vi-VN" b="0" i="0">
                <a:solidFill>
                  <a:schemeClr val="bg1"/>
                </a:solidFill>
                <a:effectLst/>
                <a:latin typeface="Arial" panose="020B0604020202020204" pitchFamily="34" charset="0"/>
              </a:rPr>
              <a:t>, </a:t>
            </a:r>
            <a:r>
              <a:rPr lang="vi-VN" b="0" i="0" u="none" strike="noStrike">
                <a:solidFill>
                  <a:schemeClr val="bg1"/>
                </a:solidFill>
                <a:effectLst/>
                <a:latin typeface="Arial" panose="020B0604020202020204" pitchFamily="34" charset="0"/>
              </a:rPr>
              <a:t>giá đỗ</a:t>
            </a:r>
            <a:r>
              <a:rPr lang="vi-VN" b="0" i="0">
                <a:solidFill>
                  <a:schemeClr val="bg1"/>
                </a:solidFill>
                <a:effectLst/>
                <a:latin typeface="Arial" panose="020B0604020202020204" pitchFamily="34" charset="0"/>
              </a:rPr>
              <a:t>, </a:t>
            </a:r>
            <a:r>
              <a:rPr lang="vi-VN" b="0" i="0" u="none" strike="noStrike">
                <a:solidFill>
                  <a:schemeClr val="bg1"/>
                </a:solidFill>
                <a:effectLst/>
                <a:latin typeface="Arial" panose="020B0604020202020204" pitchFamily="34" charset="0"/>
              </a:rPr>
              <a:t>kim chi</a:t>
            </a:r>
            <a:r>
              <a:rPr lang="vi-VN" b="0" i="0">
                <a:solidFill>
                  <a:schemeClr val="bg1"/>
                </a:solidFill>
                <a:effectLst/>
                <a:latin typeface="Arial" panose="020B0604020202020204" pitchFamily="34" charset="0"/>
              </a:rPr>
              <a:t>, </a:t>
            </a:r>
            <a:r>
              <a:rPr lang="vi-VN" b="0" i="0" u="none" strike="noStrike">
                <a:solidFill>
                  <a:schemeClr val="bg1"/>
                </a:solidFill>
                <a:effectLst/>
                <a:latin typeface="Arial" panose="020B0604020202020204" pitchFamily="34" charset="0"/>
              </a:rPr>
              <a:t>khoai tây</a:t>
            </a:r>
            <a:r>
              <a:rPr lang="vi-VN" b="0" i="0">
                <a:solidFill>
                  <a:schemeClr val="bg1"/>
                </a:solidFill>
                <a:effectLst/>
                <a:latin typeface="Arial" panose="020B0604020202020204" pitchFamily="34" charset="0"/>
              </a:rPr>
              <a:t>, </a:t>
            </a:r>
            <a:r>
              <a:rPr lang="vi-VN" b="0" i="0" u="none" strike="noStrike">
                <a:solidFill>
                  <a:schemeClr val="bg1"/>
                </a:solidFill>
                <a:effectLst/>
                <a:latin typeface="Arial" panose="020B0604020202020204" pitchFamily="34" charset="0"/>
              </a:rPr>
              <a:t>hẹ</a:t>
            </a:r>
            <a:r>
              <a:rPr lang="vi-VN" b="0" i="0">
                <a:solidFill>
                  <a:schemeClr val="bg1"/>
                </a:solidFill>
                <a:effectLst/>
                <a:latin typeface="Arial" panose="020B0604020202020204" pitchFamily="34" charset="0"/>
              </a:rPr>
              <a:t>, .Tuỳ theo từng địa phương tại Việt Nam mà bánh được thưởng thức với nét đặc trưng riêng. Thường có 2 phương pháp chính: đổ bánh xèo giòn và bánh xèo dai. Ăn bằng hai cách: ăn bốc hoặc ăn bằng đũa.</a:t>
            </a:r>
            <a:endParaRPr lang="vi-VN">
              <a:solidFill>
                <a:schemeClr val="bg1"/>
              </a:solidFill>
            </a:endParaRPr>
          </a:p>
        </p:txBody>
      </p:sp>
      <p:sp>
        <p:nvSpPr>
          <p:cNvPr id="20" name="Hình chữ nhật 19">
            <a:extLst>
              <a:ext uri="{FF2B5EF4-FFF2-40B4-BE49-F238E27FC236}">
                <a16:creationId xmlns:a16="http://schemas.microsoft.com/office/drawing/2014/main" id="{88EF345A-FE80-487A-89B7-65F93E8D1AB5}"/>
              </a:ext>
            </a:extLst>
          </p:cNvPr>
          <p:cNvSpPr/>
          <p:nvPr/>
        </p:nvSpPr>
        <p:spPr>
          <a:xfrm>
            <a:off x="0" y="-657671"/>
            <a:ext cx="12191999" cy="76311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vi-VN" sz="2400" b="0" i="0">
                <a:solidFill>
                  <a:schemeClr val="accent4"/>
                </a:solidFill>
                <a:effectLst/>
                <a:latin typeface="+mj-lt"/>
              </a:rPr>
              <a:t>Từ các kết quả trên, chúng ta thấy hiệu quả phân lớp với hàm khoảng cách Minkowski cho độ chính xác cao nhất, đây cũng là hàm mặc định trong thư viện sklearn khi chúng ta sử dụng KNN để phân lớp. Thực nghiệm cũng cho thấy thời gian tính toán của hàm Minkowski và hàm Euclidean nhanh hơn nhiều so với hàm Manhattan và Chebyshev.</a:t>
            </a:r>
          </a:p>
          <a:p>
            <a:pPr algn="l"/>
            <a:r>
              <a:rPr lang="vi-VN" sz="2400" b="0" i="0">
                <a:solidFill>
                  <a:schemeClr val="accent4"/>
                </a:solidFill>
                <a:effectLst/>
                <a:latin typeface="+mj-lt"/>
              </a:rPr>
              <a:t>Tóm lại, tùy thuộc vào dữ liệu và từng bài toán cụ thể, việc chọn giá trị k láng giềng và hàm khoảng cách là tùy thuộc vào người dùng. Chúng ta cần phải xem xét và đánh giá mô hình để đưa ra các tùy chỉnh phù hợp nhằm đạt được hiệu quả phân lớp tốt nhất.</a:t>
            </a:r>
          </a:p>
        </p:txBody>
      </p:sp>
      <p:sp>
        <p:nvSpPr>
          <p:cNvPr id="21" name="Hộp Văn bản 20">
            <a:extLst>
              <a:ext uri="{FF2B5EF4-FFF2-40B4-BE49-F238E27FC236}">
                <a16:creationId xmlns:a16="http://schemas.microsoft.com/office/drawing/2014/main" id="{098A980B-55F1-422F-ACA9-0249E5903FE8}"/>
              </a:ext>
            </a:extLst>
          </p:cNvPr>
          <p:cNvSpPr txBox="1"/>
          <p:nvPr/>
        </p:nvSpPr>
        <p:spPr>
          <a:xfrm>
            <a:off x="29411" y="-572517"/>
            <a:ext cx="187283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Group Name</a:t>
            </a:r>
            <a:endParaRPr lang="vi-VN" sz="2000" b="1">
              <a:solidFill>
                <a:schemeClr val="bg1"/>
              </a:solidFill>
              <a:latin typeface="Arial" panose="020B0604020202020204" pitchFamily="34" charset="0"/>
              <a:cs typeface="Arial" panose="020B0604020202020204" pitchFamily="34" charset="0"/>
            </a:endParaRPr>
          </a:p>
        </p:txBody>
      </p:sp>
      <p:cxnSp>
        <p:nvCxnSpPr>
          <p:cNvPr id="23" name="Đường nối Thẳng 22">
            <a:extLst>
              <a:ext uri="{FF2B5EF4-FFF2-40B4-BE49-F238E27FC236}">
                <a16:creationId xmlns:a16="http://schemas.microsoft.com/office/drawing/2014/main" id="{F1EF543D-0DAB-41B4-8BC4-B28498F16060}"/>
              </a:ext>
            </a:extLst>
          </p:cNvPr>
          <p:cNvCxnSpPr>
            <a:cxnSpLocks/>
          </p:cNvCxnSpPr>
          <p:nvPr/>
        </p:nvCxnSpPr>
        <p:spPr>
          <a:xfrm>
            <a:off x="0" y="-55024"/>
            <a:ext cx="12191999"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5" name="Hộp Văn bản 24">
            <a:extLst>
              <a:ext uri="{FF2B5EF4-FFF2-40B4-BE49-F238E27FC236}">
                <a16:creationId xmlns:a16="http://schemas.microsoft.com/office/drawing/2014/main" id="{48EEA097-290B-4C6E-95B6-227841990152}"/>
              </a:ext>
            </a:extLst>
          </p:cNvPr>
          <p:cNvSpPr txBox="1"/>
          <p:nvPr/>
        </p:nvSpPr>
        <p:spPr>
          <a:xfrm>
            <a:off x="4989769" y="-562715"/>
            <a:ext cx="1647929"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Bữa sáng </a:t>
            </a:r>
            <a:endParaRPr lang="vi-VN" sz="2000" b="1">
              <a:solidFill>
                <a:schemeClr val="bg1"/>
              </a:solidFill>
              <a:latin typeface="Arial" panose="020B0604020202020204" pitchFamily="34" charset="0"/>
              <a:cs typeface="Arial" panose="020B0604020202020204" pitchFamily="34" charset="0"/>
            </a:endParaRPr>
          </a:p>
        </p:txBody>
      </p:sp>
      <p:sp>
        <p:nvSpPr>
          <p:cNvPr id="26" name="Hộp Văn bản 25">
            <a:extLst>
              <a:ext uri="{FF2B5EF4-FFF2-40B4-BE49-F238E27FC236}">
                <a16:creationId xmlns:a16="http://schemas.microsoft.com/office/drawing/2014/main" id="{48ED72C9-7C4B-47DF-95AA-B322F4004E74}"/>
              </a:ext>
            </a:extLst>
          </p:cNvPr>
          <p:cNvSpPr txBox="1"/>
          <p:nvPr/>
        </p:nvSpPr>
        <p:spPr>
          <a:xfrm>
            <a:off x="7251320" y="-551496"/>
            <a:ext cx="2493531"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Đồ tráng miệng</a:t>
            </a:r>
            <a:endParaRPr lang="vi-VN" sz="2000" b="1">
              <a:solidFill>
                <a:schemeClr val="bg1"/>
              </a:solidFill>
              <a:latin typeface="Arial" panose="020B0604020202020204" pitchFamily="34" charset="0"/>
              <a:cs typeface="Arial" panose="020B0604020202020204" pitchFamily="34" charset="0"/>
            </a:endParaRPr>
          </a:p>
        </p:txBody>
      </p:sp>
      <p:sp>
        <p:nvSpPr>
          <p:cNvPr id="27" name="Hộp Văn bản 26">
            <a:extLst>
              <a:ext uri="{FF2B5EF4-FFF2-40B4-BE49-F238E27FC236}">
                <a16:creationId xmlns:a16="http://schemas.microsoft.com/office/drawing/2014/main" id="{726556A7-E130-431E-B52F-39C135BF8E76}"/>
              </a:ext>
            </a:extLst>
          </p:cNvPr>
          <p:cNvSpPr txBox="1"/>
          <p:nvPr/>
        </p:nvSpPr>
        <p:spPr>
          <a:xfrm>
            <a:off x="10248517" y="-554525"/>
            <a:ext cx="1647929" cy="400110"/>
          </a:xfrm>
          <a:prstGeom prst="rect">
            <a:avLst/>
          </a:prstGeom>
          <a:noFill/>
        </p:spPr>
        <p:txBody>
          <a:bodyPr wrap="square" rtlCol="0">
            <a:spAutoFit/>
          </a:bodyPr>
          <a:lstStyle/>
          <a:p>
            <a:pPr algn="ctr"/>
            <a:r>
              <a:rPr lang="en-US" sz="2000" b="1">
                <a:solidFill>
                  <a:srgbClr val="D86A04"/>
                </a:solidFill>
                <a:latin typeface="Arial" panose="020B0604020202020204" pitchFamily="34" charset="0"/>
                <a:cs typeface="Arial" panose="020B0604020202020204" pitchFamily="34" charset="0"/>
              </a:rPr>
              <a:t>Ăn nhanh</a:t>
            </a:r>
            <a:endParaRPr lang="vi-VN" sz="2000" b="1">
              <a:solidFill>
                <a:srgbClr val="D86A04"/>
              </a:solidFill>
              <a:latin typeface="Arial" panose="020B0604020202020204" pitchFamily="34" charset="0"/>
              <a:cs typeface="Arial" panose="020B0604020202020204" pitchFamily="34" charset="0"/>
            </a:endParaRPr>
          </a:p>
        </p:txBody>
      </p:sp>
      <p:sp>
        <p:nvSpPr>
          <p:cNvPr id="29" name="Hình chữ nhật: Góc Tròn 28">
            <a:extLst>
              <a:ext uri="{FF2B5EF4-FFF2-40B4-BE49-F238E27FC236}">
                <a16:creationId xmlns:a16="http://schemas.microsoft.com/office/drawing/2014/main" id="{228D99E0-AE21-4505-A5FF-07A21B69E53E}"/>
              </a:ext>
            </a:extLst>
          </p:cNvPr>
          <p:cNvSpPr/>
          <p:nvPr/>
        </p:nvSpPr>
        <p:spPr>
          <a:xfrm>
            <a:off x="10309837" y="-154530"/>
            <a:ext cx="1586609" cy="91431"/>
          </a:xfrm>
          <a:prstGeom prst="roundRect">
            <a:avLst>
              <a:gd name="adj" fmla="val 50000"/>
            </a:avLst>
          </a:prstGeom>
          <a:solidFill>
            <a:srgbClr val="D86A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794327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Hình ảnh 15" descr="Ảnh có chứa đĩa, thực phẩm, trong nhà, món ăn&#10;&#10;Mô tả được tạo tự động">
            <a:extLst>
              <a:ext uri="{FF2B5EF4-FFF2-40B4-BE49-F238E27FC236}">
                <a16:creationId xmlns:a16="http://schemas.microsoft.com/office/drawing/2014/main" id="{DB119485-9BA7-46CC-A284-27614B0C7F1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782" b="91176" l="5417" r="94792">
                        <a14:foregroundMark x1="5417" y1="46008" x2="6875" y2="53992"/>
                        <a14:foregroundMark x1="94583" y1="42437" x2="94792" y2="50630"/>
                        <a14:foregroundMark x1="51458" y1="3782" x2="51458" y2="3782"/>
                        <a14:foregroundMark x1="47708" y1="89076" x2="47708" y2="89076"/>
                        <a14:foregroundMark x1="49167" y1="91176" x2="49167" y2="91176"/>
                      </a14:backgroundRemoval>
                    </a14:imgEffect>
                  </a14:imgLayer>
                </a14:imgProps>
              </a:ext>
              <a:ext uri="{28A0092B-C50C-407E-A947-70E740481C1C}">
                <a14:useLocalDpi xmlns:a14="http://schemas.microsoft.com/office/drawing/2010/main" val="0"/>
              </a:ext>
            </a:extLst>
          </a:blip>
          <a:stretch>
            <a:fillRect/>
          </a:stretch>
        </p:blipFill>
        <p:spPr>
          <a:xfrm>
            <a:off x="469892" y="-6974602"/>
            <a:ext cx="3697636" cy="3666824"/>
          </a:xfrm>
          <a:prstGeom prst="rect">
            <a:avLst/>
          </a:prstGeom>
        </p:spPr>
      </p:pic>
      <p:pic>
        <p:nvPicPr>
          <p:cNvPr id="5" name="Hình ảnh 4" descr="Ảnh có chứa món ăn, rau&#10;&#10;Mô tả được tạo tự động">
            <a:extLst>
              <a:ext uri="{FF2B5EF4-FFF2-40B4-BE49-F238E27FC236}">
                <a16:creationId xmlns:a16="http://schemas.microsoft.com/office/drawing/2014/main" id="{1F3685A2-42CC-483F-A2CA-4E2040657C4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612" b="89474" l="7469" r="89627">
                        <a14:foregroundMark x1="7469" y1="33971" x2="7469" y2="33971"/>
                        <a14:foregroundMark x1="13693" y1="52632" x2="13693" y2="52632"/>
                        <a14:foregroundMark x1="16183" y1="47368" x2="16183" y2="47368"/>
                        <a14:foregroundMark x1="14108" y1="48804" x2="14108" y2="48804"/>
                        <a14:foregroundMark x1="68465" y1="22967" x2="68465" y2="22967"/>
                        <a14:foregroundMark x1="52282" y1="8612" x2="52282" y2="8612"/>
                      </a14:backgroundRemoval>
                    </a14:imgEffect>
                  </a14:imgLayer>
                </a14:imgProps>
              </a:ext>
              <a:ext uri="{28A0092B-C50C-407E-A947-70E740481C1C}">
                <a14:useLocalDpi xmlns:a14="http://schemas.microsoft.com/office/drawing/2010/main" val="0"/>
              </a:ext>
            </a:extLst>
          </a:blip>
          <a:stretch>
            <a:fillRect/>
          </a:stretch>
        </p:blipFill>
        <p:spPr>
          <a:xfrm rot="1141498">
            <a:off x="7992236" y="-4515363"/>
            <a:ext cx="4022917" cy="3488755"/>
          </a:xfrm>
          <a:prstGeom prst="rect">
            <a:avLst/>
          </a:prstGeom>
        </p:spPr>
      </p:pic>
      <p:sp>
        <p:nvSpPr>
          <p:cNvPr id="17" name="Hộp Văn bản 16">
            <a:extLst>
              <a:ext uri="{FF2B5EF4-FFF2-40B4-BE49-F238E27FC236}">
                <a16:creationId xmlns:a16="http://schemas.microsoft.com/office/drawing/2014/main" id="{13C51175-0F57-48DB-88B9-117DA50056AF}"/>
              </a:ext>
            </a:extLst>
          </p:cNvPr>
          <p:cNvSpPr txBox="1"/>
          <p:nvPr/>
        </p:nvSpPr>
        <p:spPr>
          <a:xfrm>
            <a:off x="4247216" y="-6866452"/>
            <a:ext cx="3644332" cy="707886"/>
          </a:xfrm>
          <a:prstGeom prst="rect">
            <a:avLst/>
          </a:prstGeom>
          <a:noFill/>
        </p:spPr>
        <p:txBody>
          <a:bodyPr wrap="square" rtlCol="0">
            <a:spAutoFit/>
          </a:bodyPr>
          <a:lstStyle/>
          <a:p>
            <a:r>
              <a:rPr lang="vi-VN" sz="4000" b="1">
                <a:solidFill>
                  <a:srgbClr val="D86A04"/>
                </a:solidFill>
              </a:rPr>
              <a:t>Xoài dầm</a:t>
            </a:r>
          </a:p>
        </p:txBody>
      </p:sp>
      <p:sp>
        <p:nvSpPr>
          <p:cNvPr id="18" name="Hộp Văn bản 17">
            <a:extLst>
              <a:ext uri="{FF2B5EF4-FFF2-40B4-BE49-F238E27FC236}">
                <a16:creationId xmlns:a16="http://schemas.microsoft.com/office/drawing/2014/main" id="{21540687-FD33-4DEA-AB3A-18B5E474C93E}"/>
              </a:ext>
            </a:extLst>
          </p:cNvPr>
          <p:cNvSpPr txBox="1"/>
          <p:nvPr/>
        </p:nvSpPr>
        <p:spPr>
          <a:xfrm>
            <a:off x="4634254" y="-3674663"/>
            <a:ext cx="3644332" cy="707886"/>
          </a:xfrm>
          <a:prstGeom prst="rect">
            <a:avLst/>
          </a:prstGeom>
          <a:noFill/>
        </p:spPr>
        <p:txBody>
          <a:bodyPr wrap="square" rtlCol="0">
            <a:spAutoFit/>
          </a:bodyPr>
          <a:lstStyle/>
          <a:p>
            <a:pPr algn="r"/>
            <a:r>
              <a:rPr lang="vi-VN" sz="4000" b="1">
                <a:solidFill>
                  <a:srgbClr val="D86A04"/>
                </a:solidFill>
              </a:rPr>
              <a:t>Bánh Xèo</a:t>
            </a:r>
          </a:p>
        </p:txBody>
      </p:sp>
      <p:sp>
        <p:nvSpPr>
          <p:cNvPr id="6" name="Hộp Văn bản 5">
            <a:extLst>
              <a:ext uri="{FF2B5EF4-FFF2-40B4-BE49-F238E27FC236}">
                <a16:creationId xmlns:a16="http://schemas.microsoft.com/office/drawing/2014/main" id="{3721E00D-1C40-4A9C-872F-F5081224D7D9}"/>
              </a:ext>
            </a:extLst>
          </p:cNvPr>
          <p:cNvSpPr txBox="1"/>
          <p:nvPr/>
        </p:nvSpPr>
        <p:spPr>
          <a:xfrm>
            <a:off x="4247216" y="-6158566"/>
            <a:ext cx="6812970" cy="2308324"/>
          </a:xfrm>
          <a:prstGeom prst="rect">
            <a:avLst/>
          </a:prstGeom>
          <a:noFill/>
        </p:spPr>
        <p:txBody>
          <a:bodyPr wrap="square" rtlCol="0">
            <a:spAutoFit/>
          </a:bodyPr>
          <a:lstStyle/>
          <a:p>
            <a:r>
              <a:rPr lang="vi-VN" b="1" i="0">
                <a:solidFill>
                  <a:schemeClr val="bg1"/>
                </a:solidFill>
                <a:effectLst/>
                <a:latin typeface="Arial" panose="020B0604020202020204" pitchFamily="34" charset="0"/>
              </a:rPr>
              <a:t>Xoài lắc</a:t>
            </a:r>
            <a:r>
              <a:rPr lang="vi-VN" b="0" i="0">
                <a:solidFill>
                  <a:schemeClr val="bg1"/>
                </a:solidFill>
                <a:effectLst/>
                <a:latin typeface="Arial" panose="020B0604020202020204" pitchFamily="34" charset="0"/>
              </a:rPr>
              <a:t> là một </a:t>
            </a:r>
            <a:r>
              <a:rPr lang="vi-VN" b="0" i="0" u="none" strike="noStrike">
                <a:solidFill>
                  <a:schemeClr val="bg1"/>
                </a:solidFill>
                <a:effectLst/>
                <a:latin typeface="Arial" panose="020B0604020202020204" pitchFamily="34" charset="0"/>
              </a:rPr>
              <a:t>món ăn đường phố</a:t>
            </a:r>
            <a:r>
              <a:rPr lang="vi-VN" b="0" i="0">
                <a:solidFill>
                  <a:schemeClr val="bg1"/>
                </a:solidFill>
                <a:effectLst/>
                <a:latin typeface="Arial" panose="020B0604020202020204" pitchFamily="34" charset="0"/>
              </a:rPr>
              <a:t> của </a:t>
            </a:r>
            <a:r>
              <a:rPr lang="vi-VN" b="0" i="0" u="none" strike="noStrike">
                <a:solidFill>
                  <a:schemeClr val="bg1"/>
                </a:solidFill>
                <a:effectLst/>
                <a:latin typeface="Arial" panose="020B0604020202020204" pitchFamily="34" charset="0"/>
              </a:rPr>
              <a:t>Việt Nam</a:t>
            </a:r>
            <a:r>
              <a:rPr lang="vi-VN" b="0" i="0">
                <a:solidFill>
                  <a:schemeClr val="bg1"/>
                </a:solidFill>
                <a:effectLst/>
                <a:latin typeface="Arial" panose="020B0604020202020204" pitchFamily="34" charset="0"/>
              </a:rPr>
              <a:t>.</a:t>
            </a:r>
            <a:r>
              <a:rPr lang="vi-VN" b="0" i="0" u="none" strike="noStrike" baseline="30000">
                <a:solidFill>
                  <a:schemeClr val="bg1"/>
                </a:solidFill>
                <a:effectLst/>
                <a:latin typeface="Arial" panose="020B0604020202020204" pitchFamily="34" charset="0"/>
              </a:rPr>
              <a:t> </a:t>
            </a:r>
            <a:r>
              <a:rPr lang="vi-VN" b="0" i="0">
                <a:solidFill>
                  <a:schemeClr val="bg1"/>
                </a:solidFill>
                <a:effectLst/>
                <a:latin typeface="Arial" panose="020B0604020202020204" pitchFamily="34" charset="0"/>
              </a:rPr>
              <a:t>Đây là món ăn yêu thích được tìm mua nhiều kể từ năm 2016. Ngoài ra, từ khóa "xoài lắc" cũng nằm trong nhóm từ khóa nổi lên vào năm 2016.</a:t>
            </a:r>
            <a:r>
              <a:rPr lang="vi-VN" b="0" i="0" u="none" strike="noStrike" baseline="30000">
                <a:solidFill>
                  <a:schemeClr val="bg1"/>
                </a:solidFill>
                <a:effectLst/>
                <a:latin typeface="Arial" panose="020B0604020202020204" pitchFamily="34" charset="0"/>
              </a:rPr>
              <a:t> </a:t>
            </a:r>
            <a:r>
              <a:rPr lang="vi-VN" b="0" i="0">
                <a:solidFill>
                  <a:schemeClr val="bg1"/>
                </a:solidFill>
                <a:effectLst/>
                <a:latin typeface="Arial" panose="020B0604020202020204" pitchFamily="34" charset="0"/>
              </a:rPr>
              <a:t>Món xoài lắc nhìn chung không khác các món </a:t>
            </a:r>
            <a:r>
              <a:rPr lang="vi-VN" b="0" i="0" u="none" strike="noStrike">
                <a:solidFill>
                  <a:schemeClr val="bg1"/>
                </a:solidFill>
                <a:effectLst/>
                <a:latin typeface="Arial" panose="020B0604020202020204" pitchFamily="34" charset="0"/>
              </a:rPr>
              <a:t>xoài</a:t>
            </a:r>
            <a:r>
              <a:rPr lang="vi-VN" b="0" i="0">
                <a:solidFill>
                  <a:schemeClr val="bg1"/>
                </a:solidFill>
                <a:effectLst/>
                <a:latin typeface="Arial" panose="020B0604020202020204" pitchFamily="34" charset="0"/>
              </a:rPr>
              <a:t> chấm hay tẩm gia vị trước đó, nhưng nét đặc trưng của việc cắt xoài, ướp và lắc đều gia vị trong ly đã tạo ra một trào lưu trong việc tìm mua món ăn đường phố này. Đến nay, đây vẫn là món ăn đường phố phổ biến được ưa chuộng.</a:t>
            </a:r>
            <a:endParaRPr lang="vi-VN">
              <a:solidFill>
                <a:schemeClr val="bg1"/>
              </a:solidFill>
            </a:endParaRPr>
          </a:p>
        </p:txBody>
      </p:sp>
      <p:sp>
        <p:nvSpPr>
          <p:cNvPr id="8" name="Hộp Văn bản 7">
            <a:extLst>
              <a:ext uri="{FF2B5EF4-FFF2-40B4-BE49-F238E27FC236}">
                <a16:creationId xmlns:a16="http://schemas.microsoft.com/office/drawing/2014/main" id="{4D228FA0-F3E2-4016-9BCC-74616201E829}"/>
              </a:ext>
            </a:extLst>
          </p:cNvPr>
          <p:cNvSpPr txBox="1"/>
          <p:nvPr/>
        </p:nvSpPr>
        <p:spPr>
          <a:xfrm>
            <a:off x="1197332" y="-2983945"/>
            <a:ext cx="7300753" cy="1754326"/>
          </a:xfrm>
          <a:prstGeom prst="rect">
            <a:avLst/>
          </a:prstGeom>
          <a:noFill/>
        </p:spPr>
        <p:txBody>
          <a:bodyPr wrap="square" rtlCol="0">
            <a:spAutoFit/>
          </a:bodyPr>
          <a:lstStyle/>
          <a:p>
            <a:pPr algn="r"/>
            <a:r>
              <a:rPr lang="vi-VN" b="1" i="0">
                <a:solidFill>
                  <a:schemeClr val="bg1"/>
                </a:solidFill>
                <a:effectLst/>
                <a:latin typeface="Arial" panose="020B0604020202020204" pitchFamily="34" charset="0"/>
              </a:rPr>
              <a:t>Bánh xèo</a:t>
            </a:r>
            <a:r>
              <a:rPr lang="vi-VN" b="0" i="0">
                <a:solidFill>
                  <a:schemeClr val="bg1"/>
                </a:solidFill>
                <a:effectLst/>
                <a:latin typeface="Arial" panose="020B0604020202020204" pitchFamily="34" charset="0"/>
              </a:rPr>
              <a:t> là một loại bánh phổ biến ở </a:t>
            </a:r>
            <a:r>
              <a:rPr lang="vi-VN" b="0" i="0" u="none" strike="noStrike">
                <a:solidFill>
                  <a:schemeClr val="bg1"/>
                </a:solidFill>
                <a:effectLst/>
                <a:latin typeface="Arial" panose="020B0604020202020204" pitchFamily="34" charset="0"/>
              </a:rPr>
              <a:t>châu Á</a:t>
            </a:r>
            <a:r>
              <a:rPr lang="vi-VN" b="0" i="0">
                <a:solidFill>
                  <a:schemeClr val="bg1"/>
                </a:solidFill>
                <a:effectLst/>
                <a:latin typeface="Arial" panose="020B0604020202020204" pitchFamily="34" charset="0"/>
              </a:rPr>
              <a:t>, phiên bản bánh xèo của Nhật Bản và Triều Tiên có bột bên ngoài, bên trong có nhân là </a:t>
            </a:r>
            <a:r>
              <a:rPr lang="vi-VN" b="0" i="0" u="none" strike="noStrike">
                <a:solidFill>
                  <a:schemeClr val="bg1"/>
                </a:solidFill>
                <a:effectLst/>
                <a:latin typeface="Arial" panose="020B0604020202020204" pitchFamily="34" charset="0"/>
              </a:rPr>
              <a:t>tôm</a:t>
            </a:r>
            <a:r>
              <a:rPr lang="vi-VN" b="0" i="0">
                <a:solidFill>
                  <a:schemeClr val="bg1"/>
                </a:solidFill>
                <a:effectLst/>
                <a:latin typeface="Arial" panose="020B0604020202020204" pitchFamily="34" charset="0"/>
              </a:rPr>
              <a:t>, </a:t>
            </a:r>
            <a:r>
              <a:rPr lang="vi-VN" b="0" i="0" u="none" strike="noStrike">
                <a:solidFill>
                  <a:schemeClr val="bg1"/>
                </a:solidFill>
                <a:effectLst/>
                <a:latin typeface="Arial" panose="020B0604020202020204" pitchFamily="34" charset="0"/>
              </a:rPr>
              <a:t>thịt</a:t>
            </a:r>
            <a:r>
              <a:rPr lang="vi-VN" b="0" i="0">
                <a:solidFill>
                  <a:schemeClr val="bg1"/>
                </a:solidFill>
                <a:effectLst/>
                <a:latin typeface="Arial" panose="020B0604020202020204" pitchFamily="34" charset="0"/>
              </a:rPr>
              <a:t>, </a:t>
            </a:r>
            <a:r>
              <a:rPr lang="vi-VN" b="0" i="0" u="none" strike="noStrike">
                <a:solidFill>
                  <a:schemeClr val="bg1"/>
                </a:solidFill>
                <a:effectLst/>
                <a:latin typeface="Arial" panose="020B0604020202020204" pitchFamily="34" charset="0"/>
              </a:rPr>
              <a:t>giá đỗ</a:t>
            </a:r>
            <a:r>
              <a:rPr lang="vi-VN" b="0" i="0">
                <a:solidFill>
                  <a:schemeClr val="bg1"/>
                </a:solidFill>
                <a:effectLst/>
                <a:latin typeface="Arial" panose="020B0604020202020204" pitchFamily="34" charset="0"/>
              </a:rPr>
              <a:t>, </a:t>
            </a:r>
            <a:r>
              <a:rPr lang="vi-VN" b="0" i="0" u="none" strike="noStrike">
                <a:solidFill>
                  <a:schemeClr val="bg1"/>
                </a:solidFill>
                <a:effectLst/>
                <a:latin typeface="Arial" panose="020B0604020202020204" pitchFamily="34" charset="0"/>
              </a:rPr>
              <a:t>kim chi</a:t>
            </a:r>
            <a:r>
              <a:rPr lang="vi-VN" b="0" i="0">
                <a:solidFill>
                  <a:schemeClr val="bg1"/>
                </a:solidFill>
                <a:effectLst/>
                <a:latin typeface="Arial" panose="020B0604020202020204" pitchFamily="34" charset="0"/>
              </a:rPr>
              <a:t>, </a:t>
            </a:r>
            <a:r>
              <a:rPr lang="vi-VN" b="0" i="0" u="none" strike="noStrike">
                <a:solidFill>
                  <a:schemeClr val="bg1"/>
                </a:solidFill>
                <a:effectLst/>
                <a:latin typeface="Arial" panose="020B0604020202020204" pitchFamily="34" charset="0"/>
              </a:rPr>
              <a:t>khoai tây</a:t>
            </a:r>
            <a:r>
              <a:rPr lang="vi-VN" b="0" i="0">
                <a:solidFill>
                  <a:schemeClr val="bg1"/>
                </a:solidFill>
                <a:effectLst/>
                <a:latin typeface="Arial" panose="020B0604020202020204" pitchFamily="34" charset="0"/>
              </a:rPr>
              <a:t>, </a:t>
            </a:r>
            <a:r>
              <a:rPr lang="vi-VN" b="0" i="0" u="none" strike="noStrike">
                <a:solidFill>
                  <a:schemeClr val="bg1"/>
                </a:solidFill>
                <a:effectLst/>
                <a:latin typeface="Arial" panose="020B0604020202020204" pitchFamily="34" charset="0"/>
              </a:rPr>
              <a:t>hẹ</a:t>
            </a:r>
            <a:r>
              <a:rPr lang="vi-VN" b="0" i="0">
                <a:solidFill>
                  <a:schemeClr val="bg1"/>
                </a:solidFill>
                <a:effectLst/>
                <a:latin typeface="Arial" panose="020B0604020202020204" pitchFamily="34" charset="0"/>
              </a:rPr>
              <a:t>, .Tuỳ theo từng địa phương tại Việt Nam mà bánh được thưởng thức với nét đặc trưng riêng. Thường có 2 phương pháp chính: đổ bánh xèo giòn và bánh xèo dai. Ăn bằng hai cách: ăn bốc hoặc ăn bằng đũa.</a:t>
            </a:r>
            <a:endParaRPr lang="vi-VN">
              <a:solidFill>
                <a:schemeClr val="bg1"/>
              </a:solidFill>
            </a:endParaRPr>
          </a:p>
        </p:txBody>
      </p:sp>
      <p:sp>
        <p:nvSpPr>
          <p:cNvPr id="20" name="Hình chữ nhật 19">
            <a:extLst>
              <a:ext uri="{FF2B5EF4-FFF2-40B4-BE49-F238E27FC236}">
                <a16:creationId xmlns:a16="http://schemas.microsoft.com/office/drawing/2014/main" id="{88EF345A-FE80-487A-89B7-65F93E8D1AB5}"/>
              </a:ext>
            </a:extLst>
          </p:cNvPr>
          <p:cNvSpPr/>
          <p:nvPr/>
        </p:nvSpPr>
        <p:spPr>
          <a:xfrm>
            <a:off x="0" y="-657671"/>
            <a:ext cx="12191999" cy="76311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b="1" i="0">
                <a:solidFill>
                  <a:schemeClr val="accent4"/>
                </a:solidFill>
                <a:effectLst/>
                <a:latin typeface="Times New Roman" panose="02020603050405020304" pitchFamily="18" charset="0"/>
                <a:cs typeface="Times New Roman" panose="02020603050405020304" pitchFamily="18" charset="0"/>
              </a:rPr>
              <a:t>Kết luận</a:t>
            </a:r>
          </a:p>
          <a:p>
            <a:pPr algn="l"/>
            <a:endParaRPr lang="en-US" sz="2400" b="0" i="0">
              <a:solidFill>
                <a:schemeClr val="accent4"/>
              </a:solidFill>
              <a:effectLst/>
              <a:latin typeface="Times New Roman" panose="02020603050405020304" pitchFamily="18" charset="0"/>
              <a:cs typeface="Times New Roman" panose="02020603050405020304" pitchFamily="18" charset="0"/>
            </a:endParaRPr>
          </a:p>
          <a:p>
            <a:pPr algn="l"/>
            <a:r>
              <a:rPr lang="vi-VN" sz="2400" b="0" i="0">
                <a:solidFill>
                  <a:schemeClr val="accent4"/>
                </a:solidFill>
                <a:effectLst/>
                <a:latin typeface="Times New Roman" panose="02020603050405020304" pitchFamily="18" charset="0"/>
                <a:cs typeface="Times New Roman" panose="02020603050405020304" pitchFamily="18" charset="0"/>
              </a:rPr>
              <a:t>Từ mô hình, chúng ta đã triển khai thành công thuật toán KNN cho bộ dữ liệu chữ số viết tay MNIST với độ chính xác của mô hình khá cao 97.2%. Thuật toán KNN cho giai đoạn huấn luyện phân loại k láng giềng gần nhất được đánh giá nhanh hơn nhiều so với các thuật toán phân loại khác. Không cần phải đào tạo một mô hình để tổng quát hóa, do đó KNN được gọi là thuật toán học đơn giản và dựa trên ví dụ.</a:t>
            </a:r>
          </a:p>
          <a:p>
            <a:pPr algn="l"/>
            <a:r>
              <a:rPr lang="vi-VN" sz="2400" b="0" i="0">
                <a:solidFill>
                  <a:schemeClr val="accent4"/>
                </a:solidFill>
                <a:effectLst/>
                <a:latin typeface="Times New Roman" panose="02020603050405020304" pitchFamily="18" charset="0"/>
                <a:cs typeface="Times New Roman" panose="02020603050405020304" pitchFamily="18" charset="0"/>
              </a:rPr>
              <a:t>Thuật toán KNN có thể hữu ích trong trường hợp dữ liệu phi tuyến. Nó có thể được sử dụng với bài toán hồi quy. Giá trị đầu ra cho đối tượng được tính bằng giá trị trung bình của k giá trị lân cận gần nhất. Giai đoạn thử nghiệm phân loại k láng giềng gần nhất chậm hơn và tốn kém hơn về thời gian và bộ nhớ. Nó yêu cầu bộ nhớ lớn để lưu trữ toàn bộ tập dữ liệu đào tạo để dự đoán.</a:t>
            </a:r>
          </a:p>
          <a:p>
            <a:pPr algn="l"/>
            <a:r>
              <a:rPr lang="vi-VN" sz="2400" b="0" i="0">
                <a:solidFill>
                  <a:schemeClr val="accent4"/>
                </a:solidFill>
                <a:effectLst/>
                <a:latin typeface="Times New Roman" panose="02020603050405020304" pitchFamily="18" charset="0"/>
                <a:cs typeface="Times New Roman" panose="02020603050405020304" pitchFamily="18" charset="0"/>
              </a:rPr>
              <a:t>Thuật toán KNN được đánh giá là không phù hợp với dữ liệu kích thước lớn. Để có kết quả tốt hơn, nên chuẩn hóa dữ liệu trên cùng một quy mô. Phạm vi chuẩn hóa được coi là từ 0 đến 1.</a:t>
            </a:r>
          </a:p>
          <a:p>
            <a:pPr algn="l"/>
            <a:r>
              <a:rPr lang="vi-VN" sz="2400" b="0" i="0">
                <a:solidFill>
                  <a:schemeClr val="accent4"/>
                </a:solidFill>
                <a:effectLst/>
                <a:latin typeface="Times New Roman" panose="02020603050405020304" pitchFamily="18" charset="0"/>
                <a:cs typeface="Times New Roman" panose="02020603050405020304" pitchFamily="18" charset="0"/>
              </a:rPr>
              <a:t>Các thuật toán máy học đều cần một tập dữ liệu dày đặc để có thể dự đoán chính xác trên toàn bộ không gian dữ liệu. KNN cũng yêu cầu một điểm phải gần trong mọi chiều đơn lẻ, các điểm gần nhau dọc theo mọi trục trong không gian dữ liệu.</a:t>
            </a:r>
          </a:p>
        </p:txBody>
      </p:sp>
      <p:sp>
        <p:nvSpPr>
          <p:cNvPr id="21" name="Hộp Văn bản 20">
            <a:extLst>
              <a:ext uri="{FF2B5EF4-FFF2-40B4-BE49-F238E27FC236}">
                <a16:creationId xmlns:a16="http://schemas.microsoft.com/office/drawing/2014/main" id="{098A980B-55F1-422F-ACA9-0249E5903FE8}"/>
              </a:ext>
            </a:extLst>
          </p:cNvPr>
          <p:cNvSpPr txBox="1"/>
          <p:nvPr/>
        </p:nvSpPr>
        <p:spPr>
          <a:xfrm>
            <a:off x="29411" y="-572517"/>
            <a:ext cx="187283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Group Name</a:t>
            </a:r>
            <a:endParaRPr lang="vi-VN" sz="2000" b="1">
              <a:solidFill>
                <a:schemeClr val="bg1"/>
              </a:solidFill>
              <a:latin typeface="Arial" panose="020B0604020202020204" pitchFamily="34" charset="0"/>
              <a:cs typeface="Arial" panose="020B0604020202020204" pitchFamily="34" charset="0"/>
            </a:endParaRPr>
          </a:p>
        </p:txBody>
      </p:sp>
      <p:cxnSp>
        <p:nvCxnSpPr>
          <p:cNvPr id="23" name="Đường nối Thẳng 22">
            <a:extLst>
              <a:ext uri="{FF2B5EF4-FFF2-40B4-BE49-F238E27FC236}">
                <a16:creationId xmlns:a16="http://schemas.microsoft.com/office/drawing/2014/main" id="{F1EF543D-0DAB-41B4-8BC4-B28498F16060}"/>
              </a:ext>
            </a:extLst>
          </p:cNvPr>
          <p:cNvCxnSpPr>
            <a:cxnSpLocks/>
          </p:cNvCxnSpPr>
          <p:nvPr/>
        </p:nvCxnSpPr>
        <p:spPr>
          <a:xfrm>
            <a:off x="0" y="-55024"/>
            <a:ext cx="12191999"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5" name="Hộp Văn bản 24">
            <a:extLst>
              <a:ext uri="{FF2B5EF4-FFF2-40B4-BE49-F238E27FC236}">
                <a16:creationId xmlns:a16="http://schemas.microsoft.com/office/drawing/2014/main" id="{48EEA097-290B-4C6E-95B6-227841990152}"/>
              </a:ext>
            </a:extLst>
          </p:cNvPr>
          <p:cNvSpPr txBox="1"/>
          <p:nvPr/>
        </p:nvSpPr>
        <p:spPr>
          <a:xfrm>
            <a:off x="4989769" y="-562715"/>
            <a:ext cx="1647929"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Bữa sáng </a:t>
            </a:r>
            <a:endParaRPr lang="vi-VN" sz="2000" b="1">
              <a:solidFill>
                <a:schemeClr val="bg1"/>
              </a:solidFill>
              <a:latin typeface="Arial" panose="020B0604020202020204" pitchFamily="34" charset="0"/>
              <a:cs typeface="Arial" panose="020B0604020202020204" pitchFamily="34" charset="0"/>
            </a:endParaRPr>
          </a:p>
        </p:txBody>
      </p:sp>
      <p:sp>
        <p:nvSpPr>
          <p:cNvPr id="26" name="Hộp Văn bản 25">
            <a:extLst>
              <a:ext uri="{FF2B5EF4-FFF2-40B4-BE49-F238E27FC236}">
                <a16:creationId xmlns:a16="http://schemas.microsoft.com/office/drawing/2014/main" id="{48ED72C9-7C4B-47DF-95AA-B322F4004E74}"/>
              </a:ext>
            </a:extLst>
          </p:cNvPr>
          <p:cNvSpPr txBox="1"/>
          <p:nvPr/>
        </p:nvSpPr>
        <p:spPr>
          <a:xfrm>
            <a:off x="7251320" y="-551496"/>
            <a:ext cx="2493531"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Đồ tráng miệng</a:t>
            </a:r>
            <a:endParaRPr lang="vi-VN" sz="2000" b="1">
              <a:solidFill>
                <a:schemeClr val="bg1"/>
              </a:solidFill>
              <a:latin typeface="Arial" panose="020B0604020202020204" pitchFamily="34" charset="0"/>
              <a:cs typeface="Arial" panose="020B0604020202020204" pitchFamily="34" charset="0"/>
            </a:endParaRPr>
          </a:p>
        </p:txBody>
      </p:sp>
      <p:sp>
        <p:nvSpPr>
          <p:cNvPr id="27" name="Hộp Văn bản 26">
            <a:extLst>
              <a:ext uri="{FF2B5EF4-FFF2-40B4-BE49-F238E27FC236}">
                <a16:creationId xmlns:a16="http://schemas.microsoft.com/office/drawing/2014/main" id="{726556A7-E130-431E-B52F-39C135BF8E76}"/>
              </a:ext>
            </a:extLst>
          </p:cNvPr>
          <p:cNvSpPr txBox="1"/>
          <p:nvPr/>
        </p:nvSpPr>
        <p:spPr>
          <a:xfrm>
            <a:off x="10248517" y="-554525"/>
            <a:ext cx="1647929" cy="400110"/>
          </a:xfrm>
          <a:prstGeom prst="rect">
            <a:avLst/>
          </a:prstGeom>
          <a:noFill/>
        </p:spPr>
        <p:txBody>
          <a:bodyPr wrap="square" rtlCol="0">
            <a:spAutoFit/>
          </a:bodyPr>
          <a:lstStyle/>
          <a:p>
            <a:pPr algn="ctr"/>
            <a:r>
              <a:rPr lang="en-US" sz="2000" b="1">
                <a:solidFill>
                  <a:srgbClr val="D86A04"/>
                </a:solidFill>
                <a:latin typeface="Arial" panose="020B0604020202020204" pitchFamily="34" charset="0"/>
                <a:cs typeface="Arial" panose="020B0604020202020204" pitchFamily="34" charset="0"/>
              </a:rPr>
              <a:t>Ăn nhanh</a:t>
            </a:r>
            <a:endParaRPr lang="vi-VN" sz="2000" b="1">
              <a:solidFill>
                <a:srgbClr val="D86A04"/>
              </a:solidFill>
              <a:latin typeface="Arial" panose="020B0604020202020204" pitchFamily="34" charset="0"/>
              <a:cs typeface="Arial" panose="020B0604020202020204" pitchFamily="34" charset="0"/>
            </a:endParaRPr>
          </a:p>
        </p:txBody>
      </p:sp>
      <p:sp>
        <p:nvSpPr>
          <p:cNvPr id="29" name="Hình chữ nhật: Góc Tròn 28">
            <a:extLst>
              <a:ext uri="{FF2B5EF4-FFF2-40B4-BE49-F238E27FC236}">
                <a16:creationId xmlns:a16="http://schemas.microsoft.com/office/drawing/2014/main" id="{228D99E0-AE21-4505-A5FF-07A21B69E53E}"/>
              </a:ext>
            </a:extLst>
          </p:cNvPr>
          <p:cNvSpPr/>
          <p:nvPr/>
        </p:nvSpPr>
        <p:spPr>
          <a:xfrm>
            <a:off x="10309837" y="-154530"/>
            <a:ext cx="1586609" cy="91431"/>
          </a:xfrm>
          <a:prstGeom prst="roundRect">
            <a:avLst>
              <a:gd name="adj" fmla="val 50000"/>
            </a:avLst>
          </a:prstGeom>
          <a:solidFill>
            <a:srgbClr val="D86A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553339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6" name="Hình ảnh 15" descr="Ảnh có chứa đĩa, thực phẩm, trong nhà, món ăn&#10;&#10;Mô tả được tạo tự động">
            <a:extLst>
              <a:ext uri="{FF2B5EF4-FFF2-40B4-BE49-F238E27FC236}">
                <a16:creationId xmlns:a16="http://schemas.microsoft.com/office/drawing/2014/main" id="{DB119485-9BA7-46CC-A284-27614B0C7F1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782" b="91176" l="5417" r="94792">
                        <a14:foregroundMark x1="5417" y1="46008" x2="6875" y2="53992"/>
                        <a14:foregroundMark x1="94583" y1="42437" x2="94792" y2="50630"/>
                        <a14:foregroundMark x1="51458" y1="3782" x2="51458" y2="3782"/>
                        <a14:foregroundMark x1="47708" y1="89076" x2="47708" y2="89076"/>
                        <a14:foregroundMark x1="49167" y1="91176" x2="49167" y2="91176"/>
                      </a14:backgroundRemoval>
                    </a14:imgEffect>
                  </a14:imgLayer>
                </a14:imgProps>
              </a:ext>
              <a:ext uri="{28A0092B-C50C-407E-A947-70E740481C1C}">
                <a14:useLocalDpi xmlns:a14="http://schemas.microsoft.com/office/drawing/2010/main" val="0"/>
              </a:ext>
            </a:extLst>
          </a:blip>
          <a:stretch>
            <a:fillRect/>
          </a:stretch>
        </p:blipFill>
        <p:spPr>
          <a:xfrm>
            <a:off x="469892" y="-6974602"/>
            <a:ext cx="3697636" cy="3666824"/>
          </a:xfrm>
          <a:prstGeom prst="rect">
            <a:avLst/>
          </a:prstGeom>
        </p:spPr>
      </p:pic>
      <p:pic>
        <p:nvPicPr>
          <p:cNvPr id="5" name="Hình ảnh 4" descr="Ảnh có chứa món ăn, rau&#10;&#10;Mô tả được tạo tự động">
            <a:extLst>
              <a:ext uri="{FF2B5EF4-FFF2-40B4-BE49-F238E27FC236}">
                <a16:creationId xmlns:a16="http://schemas.microsoft.com/office/drawing/2014/main" id="{1F3685A2-42CC-483F-A2CA-4E2040657C4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612" b="89474" l="7469" r="89627">
                        <a14:foregroundMark x1="7469" y1="33971" x2="7469" y2="33971"/>
                        <a14:foregroundMark x1="13693" y1="52632" x2="13693" y2="52632"/>
                        <a14:foregroundMark x1="16183" y1="47368" x2="16183" y2="47368"/>
                        <a14:foregroundMark x1="14108" y1="48804" x2="14108" y2="48804"/>
                        <a14:foregroundMark x1="68465" y1="22967" x2="68465" y2="22967"/>
                        <a14:foregroundMark x1="52282" y1="8612" x2="52282" y2="8612"/>
                      </a14:backgroundRemoval>
                    </a14:imgEffect>
                  </a14:imgLayer>
                </a14:imgProps>
              </a:ext>
              <a:ext uri="{28A0092B-C50C-407E-A947-70E740481C1C}">
                <a14:useLocalDpi xmlns:a14="http://schemas.microsoft.com/office/drawing/2010/main" val="0"/>
              </a:ext>
            </a:extLst>
          </a:blip>
          <a:stretch>
            <a:fillRect/>
          </a:stretch>
        </p:blipFill>
        <p:spPr>
          <a:xfrm rot="1141498">
            <a:off x="7992236" y="-4515363"/>
            <a:ext cx="4022917" cy="3488755"/>
          </a:xfrm>
          <a:prstGeom prst="rect">
            <a:avLst/>
          </a:prstGeom>
        </p:spPr>
      </p:pic>
      <p:sp>
        <p:nvSpPr>
          <p:cNvPr id="17" name="Hộp Văn bản 16">
            <a:extLst>
              <a:ext uri="{FF2B5EF4-FFF2-40B4-BE49-F238E27FC236}">
                <a16:creationId xmlns:a16="http://schemas.microsoft.com/office/drawing/2014/main" id="{13C51175-0F57-48DB-88B9-117DA50056AF}"/>
              </a:ext>
            </a:extLst>
          </p:cNvPr>
          <p:cNvSpPr txBox="1"/>
          <p:nvPr/>
        </p:nvSpPr>
        <p:spPr>
          <a:xfrm>
            <a:off x="4247216" y="-6866452"/>
            <a:ext cx="3644332" cy="707886"/>
          </a:xfrm>
          <a:prstGeom prst="rect">
            <a:avLst/>
          </a:prstGeom>
          <a:noFill/>
        </p:spPr>
        <p:txBody>
          <a:bodyPr wrap="square" rtlCol="0">
            <a:spAutoFit/>
          </a:bodyPr>
          <a:lstStyle/>
          <a:p>
            <a:r>
              <a:rPr lang="vi-VN" sz="4000" b="1">
                <a:solidFill>
                  <a:srgbClr val="D86A04"/>
                </a:solidFill>
              </a:rPr>
              <a:t>Xoài dầm</a:t>
            </a:r>
          </a:p>
        </p:txBody>
      </p:sp>
      <p:sp>
        <p:nvSpPr>
          <p:cNvPr id="18" name="Hộp Văn bản 17">
            <a:extLst>
              <a:ext uri="{FF2B5EF4-FFF2-40B4-BE49-F238E27FC236}">
                <a16:creationId xmlns:a16="http://schemas.microsoft.com/office/drawing/2014/main" id="{21540687-FD33-4DEA-AB3A-18B5E474C93E}"/>
              </a:ext>
            </a:extLst>
          </p:cNvPr>
          <p:cNvSpPr txBox="1"/>
          <p:nvPr/>
        </p:nvSpPr>
        <p:spPr>
          <a:xfrm>
            <a:off x="4634254" y="-3674663"/>
            <a:ext cx="3644332" cy="707886"/>
          </a:xfrm>
          <a:prstGeom prst="rect">
            <a:avLst/>
          </a:prstGeom>
          <a:noFill/>
        </p:spPr>
        <p:txBody>
          <a:bodyPr wrap="square" rtlCol="0">
            <a:spAutoFit/>
          </a:bodyPr>
          <a:lstStyle/>
          <a:p>
            <a:pPr algn="r"/>
            <a:r>
              <a:rPr lang="vi-VN" sz="4000" b="1">
                <a:solidFill>
                  <a:srgbClr val="D86A04"/>
                </a:solidFill>
              </a:rPr>
              <a:t>Bánh Xèo</a:t>
            </a:r>
          </a:p>
        </p:txBody>
      </p:sp>
      <p:sp>
        <p:nvSpPr>
          <p:cNvPr id="6" name="Hộp Văn bản 5">
            <a:extLst>
              <a:ext uri="{FF2B5EF4-FFF2-40B4-BE49-F238E27FC236}">
                <a16:creationId xmlns:a16="http://schemas.microsoft.com/office/drawing/2014/main" id="{3721E00D-1C40-4A9C-872F-F5081224D7D9}"/>
              </a:ext>
            </a:extLst>
          </p:cNvPr>
          <p:cNvSpPr txBox="1"/>
          <p:nvPr/>
        </p:nvSpPr>
        <p:spPr>
          <a:xfrm>
            <a:off x="4247216" y="-6158566"/>
            <a:ext cx="6812970" cy="2308324"/>
          </a:xfrm>
          <a:prstGeom prst="rect">
            <a:avLst/>
          </a:prstGeom>
          <a:noFill/>
        </p:spPr>
        <p:txBody>
          <a:bodyPr wrap="square" rtlCol="0">
            <a:spAutoFit/>
          </a:bodyPr>
          <a:lstStyle/>
          <a:p>
            <a:r>
              <a:rPr lang="vi-VN" b="1" i="0">
                <a:solidFill>
                  <a:schemeClr val="bg1"/>
                </a:solidFill>
                <a:effectLst/>
                <a:latin typeface="Arial" panose="020B0604020202020204" pitchFamily="34" charset="0"/>
              </a:rPr>
              <a:t>Xoài lắc</a:t>
            </a:r>
            <a:r>
              <a:rPr lang="vi-VN" b="0" i="0">
                <a:solidFill>
                  <a:schemeClr val="bg1"/>
                </a:solidFill>
                <a:effectLst/>
                <a:latin typeface="Arial" panose="020B0604020202020204" pitchFamily="34" charset="0"/>
              </a:rPr>
              <a:t> là một </a:t>
            </a:r>
            <a:r>
              <a:rPr lang="vi-VN" b="0" i="0" u="none" strike="noStrike">
                <a:solidFill>
                  <a:schemeClr val="bg1"/>
                </a:solidFill>
                <a:effectLst/>
                <a:latin typeface="Arial" panose="020B0604020202020204" pitchFamily="34" charset="0"/>
              </a:rPr>
              <a:t>món ăn đường phố</a:t>
            </a:r>
            <a:r>
              <a:rPr lang="vi-VN" b="0" i="0">
                <a:solidFill>
                  <a:schemeClr val="bg1"/>
                </a:solidFill>
                <a:effectLst/>
                <a:latin typeface="Arial" panose="020B0604020202020204" pitchFamily="34" charset="0"/>
              </a:rPr>
              <a:t> của </a:t>
            </a:r>
            <a:r>
              <a:rPr lang="vi-VN" b="0" i="0" u="none" strike="noStrike">
                <a:solidFill>
                  <a:schemeClr val="bg1"/>
                </a:solidFill>
                <a:effectLst/>
                <a:latin typeface="Arial" panose="020B0604020202020204" pitchFamily="34" charset="0"/>
              </a:rPr>
              <a:t>Việt Nam</a:t>
            </a:r>
            <a:r>
              <a:rPr lang="vi-VN" b="0" i="0">
                <a:solidFill>
                  <a:schemeClr val="bg1"/>
                </a:solidFill>
                <a:effectLst/>
                <a:latin typeface="Arial" panose="020B0604020202020204" pitchFamily="34" charset="0"/>
              </a:rPr>
              <a:t>.</a:t>
            </a:r>
            <a:r>
              <a:rPr lang="vi-VN" b="0" i="0" u="none" strike="noStrike" baseline="30000">
                <a:solidFill>
                  <a:schemeClr val="bg1"/>
                </a:solidFill>
                <a:effectLst/>
                <a:latin typeface="Arial" panose="020B0604020202020204" pitchFamily="34" charset="0"/>
              </a:rPr>
              <a:t> </a:t>
            </a:r>
            <a:r>
              <a:rPr lang="vi-VN" b="0" i="0">
                <a:solidFill>
                  <a:schemeClr val="bg1"/>
                </a:solidFill>
                <a:effectLst/>
                <a:latin typeface="Arial" panose="020B0604020202020204" pitchFamily="34" charset="0"/>
              </a:rPr>
              <a:t>Đây là món ăn yêu thích được tìm mua nhiều kể từ năm 2016. Ngoài ra, từ khóa "xoài lắc" cũng nằm trong nhóm từ khóa nổi lên vào năm 2016.</a:t>
            </a:r>
            <a:r>
              <a:rPr lang="vi-VN" b="0" i="0" u="none" strike="noStrike" baseline="30000">
                <a:solidFill>
                  <a:schemeClr val="bg1"/>
                </a:solidFill>
                <a:effectLst/>
                <a:latin typeface="Arial" panose="020B0604020202020204" pitchFamily="34" charset="0"/>
              </a:rPr>
              <a:t> </a:t>
            </a:r>
            <a:r>
              <a:rPr lang="vi-VN" b="0" i="0">
                <a:solidFill>
                  <a:schemeClr val="bg1"/>
                </a:solidFill>
                <a:effectLst/>
                <a:latin typeface="Arial" panose="020B0604020202020204" pitchFamily="34" charset="0"/>
              </a:rPr>
              <a:t>Món xoài lắc nhìn chung không khác các món </a:t>
            </a:r>
            <a:r>
              <a:rPr lang="vi-VN" b="0" i="0" u="none" strike="noStrike">
                <a:solidFill>
                  <a:schemeClr val="bg1"/>
                </a:solidFill>
                <a:effectLst/>
                <a:latin typeface="Arial" panose="020B0604020202020204" pitchFamily="34" charset="0"/>
              </a:rPr>
              <a:t>xoài</a:t>
            </a:r>
            <a:r>
              <a:rPr lang="vi-VN" b="0" i="0">
                <a:solidFill>
                  <a:schemeClr val="bg1"/>
                </a:solidFill>
                <a:effectLst/>
                <a:latin typeface="Arial" panose="020B0604020202020204" pitchFamily="34" charset="0"/>
              </a:rPr>
              <a:t> chấm hay tẩm gia vị trước đó, nhưng nét đặc trưng của việc cắt xoài, ướp và lắc đều gia vị trong ly đã tạo ra một trào lưu trong việc tìm mua món ăn đường phố này. Đến nay, đây vẫn là món ăn đường phố phổ biến được ưa chuộng.</a:t>
            </a:r>
            <a:endParaRPr lang="vi-VN">
              <a:solidFill>
                <a:schemeClr val="bg1"/>
              </a:solidFill>
            </a:endParaRPr>
          </a:p>
        </p:txBody>
      </p:sp>
      <p:sp>
        <p:nvSpPr>
          <p:cNvPr id="8" name="Hộp Văn bản 7">
            <a:extLst>
              <a:ext uri="{FF2B5EF4-FFF2-40B4-BE49-F238E27FC236}">
                <a16:creationId xmlns:a16="http://schemas.microsoft.com/office/drawing/2014/main" id="{4D228FA0-F3E2-4016-9BCC-74616201E829}"/>
              </a:ext>
            </a:extLst>
          </p:cNvPr>
          <p:cNvSpPr txBox="1"/>
          <p:nvPr/>
        </p:nvSpPr>
        <p:spPr>
          <a:xfrm>
            <a:off x="1197332" y="-2983945"/>
            <a:ext cx="7300753" cy="1754326"/>
          </a:xfrm>
          <a:prstGeom prst="rect">
            <a:avLst/>
          </a:prstGeom>
          <a:noFill/>
        </p:spPr>
        <p:txBody>
          <a:bodyPr wrap="square" rtlCol="0">
            <a:spAutoFit/>
          </a:bodyPr>
          <a:lstStyle/>
          <a:p>
            <a:pPr algn="r"/>
            <a:r>
              <a:rPr lang="vi-VN" b="1" i="0">
                <a:solidFill>
                  <a:schemeClr val="bg1"/>
                </a:solidFill>
                <a:effectLst/>
                <a:latin typeface="Arial" panose="020B0604020202020204" pitchFamily="34" charset="0"/>
              </a:rPr>
              <a:t>Bánh xèo</a:t>
            </a:r>
            <a:r>
              <a:rPr lang="vi-VN" b="0" i="0">
                <a:solidFill>
                  <a:schemeClr val="bg1"/>
                </a:solidFill>
                <a:effectLst/>
                <a:latin typeface="Arial" panose="020B0604020202020204" pitchFamily="34" charset="0"/>
              </a:rPr>
              <a:t> là một loại bánh phổ biến ở </a:t>
            </a:r>
            <a:r>
              <a:rPr lang="vi-VN" b="0" i="0" u="none" strike="noStrike">
                <a:solidFill>
                  <a:schemeClr val="bg1"/>
                </a:solidFill>
                <a:effectLst/>
                <a:latin typeface="Arial" panose="020B0604020202020204" pitchFamily="34" charset="0"/>
              </a:rPr>
              <a:t>châu Á</a:t>
            </a:r>
            <a:r>
              <a:rPr lang="vi-VN" b="0" i="0">
                <a:solidFill>
                  <a:schemeClr val="bg1"/>
                </a:solidFill>
                <a:effectLst/>
                <a:latin typeface="Arial" panose="020B0604020202020204" pitchFamily="34" charset="0"/>
              </a:rPr>
              <a:t>, phiên bản bánh xèo của Nhật Bản và Triều Tiên có bột bên ngoài, bên trong có nhân là </a:t>
            </a:r>
            <a:r>
              <a:rPr lang="vi-VN" b="0" i="0" u="none" strike="noStrike">
                <a:solidFill>
                  <a:schemeClr val="bg1"/>
                </a:solidFill>
                <a:effectLst/>
                <a:latin typeface="Arial" panose="020B0604020202020204" pitchFamily="34" charset="0"/>
              </a:rPr>
              <a:t>tôm</a:t>
            </a:r>
            <a:r>
              <a:rPr lang="vi-VN" b="0" i="0">
                <a:solidFill>
                  <a:schemeClr val="bg1"/>
                </a:solidFill>
                <a:effectLst/>
                <a:latin typeface="Arial" panose="020B0604020202020204" pitchFamily="34" charset="0"/>
              </a:rPr>
              <a:t>, </a:t>
            </a:r>
            <a:r>
              <a:rPr lang="vi-VN" b="0" i="0" u="none" strike="noStrike">
                <a:solidFill>
                  <a:schemeClr val="bg1"/>
                </a:solidFill>
                <a:effectLst/>
                <a:latin typeface="Arial" panose="020B0604020202020204" pitchFamily="34" charset="0"/>
              </a:rPr>
              <a:t>thịt</a:t>
            </a:r>
            <a:r>
              <a:rPr lang="vi-VN" b="0" i="0">
                <a:solidFill>
                  <a:schemeClr val="bg1"/>
                </a:solidFill>
                <a:effectLst/>
                <a:latin typeface="Arial" panose="020B0604020202020204" pitchFamily="34" charset="0"/>
              </a:rPr>
              <a:t>, </a:t>
            </a:r>
            <a:r>
              <a:rPr lang="vi-VN" b="0" i="0" u="none" strike="noStrike">
                <a:solidFill>
                  <a:schemeClr val="bg1"/>
                </a:solidFill>
                <a:effectLst/>
                <a:latin typeface="Arial" panose="020B0604020202020204" pitchFamily="34" charset="0"/>
              </a:rPr>
              <a:t>giá đỗ</a:t>
            </a:r>
            <a:r>
              <a:rPr lang="vi-VN" b="0" i="0">
                <a:solidFill>
                  <a:schemeClr val="bg1"/>
                </a:solidFill>
                <a:effectLst/>
                <a:latin typeface="Arial" panose="020B0604020202020204" pitchFamily="34" charset="0"/>
              </a:rPr>
              <a:t>, </a:t>
            </a:r>
            <a:r>
              <a:rPr lang="vi-VN" b="0" i="0" u="none" strike="noStrike">
                <a:solidFill>
                  <a:schemeClr val="bg1"/>
                </a:solidFill>
                <a:effectLst/>
                <a:latin typeface="Arial" panose="020B0604020202020204" pitchFamily="34" charset="0"/>
              </a:rPr>
              <a:t>kim chi</a:t>
            </a:r>
            <a:r>
              <a:rPr lang="vi-VN" b="0" i="0">
                <a:solidFill>
                  <a:schemeClr val="bg1"/>
                </a:solidFill>
                <a:effectLst/>
                <a:latin typeface="Arial" panose="020B0604020202020204" pitchFamily="34" charset="0"/>
              </a:rPr>
              <a:t>, </a:t>
            </a:r>
            <a:r>
              <a:rPr lang="vi-VN" b="0" i="0" u="none" strike="noStrike">
                <a:solidFill>
                  <a:schemeClr val="bg1"/>
                </a:solidFill>
                <a:effectLst/>
                <a:latin typeface="Arial" panose="020B0604020202020204" pitchFamily="34" charset="0"/>
              </a:rPr>
              <a:t>khoai tây</a:t>
            </a:r>
            <a:r>
              <a:rPr lang="vi-VN" b="0" i="0">
                <a:solidFill>
                  <a:schemeClr val="bg1"/>
                </a:solidFill>
                <a:effectLst/>
                <a:latin typeface="Arial" panose="020B0604020202020204" pitchFamily="34" charset="0"/>
              </a:rPr>
              <a:t>, </a:t>
            </a:r>
            <a:r>
              <a:rPr lang="vi-VN" b="0" i="0" u="none" strike="noStrike">
                <a:solidFill>
                  <a:schemeClr val="bg1"/>
                </a:solidFill>
                <a:effectLst/>
                <a:latin typeface="Arial" panose="020B0604020202020204" pitchFamily="34" charset="0"/>
              </a:rPr>
              <a:t>hẹ</a:t>
            </a:r>
            <a:r>
              <a:rPr lang="vi-VN" b="0" i="0">
                <a:solidFill>
                  <a:schemeClr val="bg1"/>
                </a:solidFill>
                <a:effectLst/>
                <a:latin typeface="Arial" panose="020B0604020202020204" pitchFamily="34" charset="0"/>
              </a:rPr>
              <a:t>, .Tuỳ theo từng địa phương tại Việt Nam mà bánh được thưởng thức với nét đặc trưng riêng. Thường có 2 phương pháp chính: đổ bánh xèo giòn và bánh xèo dai. Ăn bằng hai cách: ăn bốc hoặc ăn bằng đũa.</a:t>
            </a:r>
            <a:endParaRPr lang="vi-VN">
              <a:solidFill>
                <a:schemeClr val="bg1"/>
              </a:solidFill>
            </a:endParaRPr>
          </a:p>
        </p:txBody>
      </p:sp>
      <p:sp>
        <p:nvSpPr>
          <p:cNvPr id="20" name="Hình chữ nhật 19">
            <a:extLst>
              <a:ext uri="{FF2B5EF4-FFF2-40B4-BE49-F238E27FC236}">
                <a16:creationId xmlns:a16="http://schemas.microsoft.com/office/drawing/2014/main" id="{88EF345A-FE80-487A-89B7-65F93E8D1AB5}"/>
              </a:ext>
            </a:extLst>
          </p:cNvPr>
          <p:cNvSpPr/>
          <p:nvPr/>
        </p:nvSpPr>
        <p:spPr>
          <a:xfrm>
            <a:off x="0" y="-657671"/>
            <a:ext cx="12191999" cy="6198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Hộp Văn bản 20">
            <a:extLst>
              <a:ext uri="{FF2B5EF4-FFF2-40B4-BE49-F238E27FC236}">
                <a16:creationId xmlns:a16="http://schemas.microsoft.com/office/drawing/2014/main" id="{098A980B-55F1-422F-ACA9-0249E5903FE8}"/>
              </a:ext>
            </a:extLst>
          </p:cNvPr>
          <p:cNvSpPr txBox="1"/>
          <p:nvPr/>
        </p:nvSpPr>
        <p:spPr>
          <a:xfrm>
            <a:off x="29411" y="-572517"/>
            <a:ext cx="187283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Group Name</a:t>
            </a:r>
            <a:endParaRPr lang="vi-VN" sz="2000" b="1">
              <a:solidFill>
                <a:schemeClr val="bg1"/>
              </a:solidFill>
              <a:latin typeface="Arial" panose="020B0604020202020204" pitchFamily="34" charset="0"/>
              <a:cs typeface="Arial" panose="020B0604020202020204" pitchFamily="34" charset="0"/>
            </a:endParaRPr>
          </a:p>
        </p:txBody>
      </p:sp>
      <p:cxnSp>
        <p:nvCxnSpPr>
          <p:cNvPr id="23" name="Đường nối Thẳng 22">
            <a:extLst>
              <a:ext uri="{FF2B5EF4-FFF2-40B4-BE49-F238E27FC236}">
                <a16:creationId xmlns:a16="http://schemas.microsoft.com/office/drawing/2014/main" id="{F1EF543D-0DAB-41B4-8BC4-B28498F16060}"/>
              </a:ext>
            </a:extLst>
          </p:cNvPr>
          <p:cNvCxnSpPr>
            <a:cxnSpLocks/>
          </p:cNvCxnSpPr>
          <p:nvPr/>
        </p:nvCxnSpPr>
        <p:spPr>
          <a:xfrm>
            <a:off x="0" y="-55024"/>
            <a:ext cx="12191999"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5" name="Hộp Văn bản 24">
            <a:extLst>
              <a:ext uri="{FF2B5EF4-FFF2-40B4-BE49-F238E27FC236}">
                <a16:creationId xmlns:a16="http://schemas.microsoft.com/office/drawing/2014/main" id="{48EEA097-290B-4C6E-95B6-227841990152}"/>
              </a:ext>
            </a:extLst>
          </p:cNvPr>
          <p:cNvSpPr txBox="1"/>
          <p:nvPr/>
        </p:nvSpPr>
        <p:spPr>
          <a:xfrm>
            <a:off x="4989769" y="-562715"/>
            <a:ext cx="1647929"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Bữa sáng </a:t>
            </a:r>
            <a:endParaRPr lang="vi-VN" sz="2000" b="1">
              <a:solidFill>
                <a:schemeClr val="bg1"/>
              </a:solidFill>
              <a:latin typeface="Arial" panose="020B0604020202020204" pitchFamily="34" charset="0"/>
              <a:cs typeface="Arial" panose="020B0604020202020204" pitchFamily="34" charset="0"/>
            </a:endParaRPr>
          </a:p>
        </p:txBody>
      </p:sp>
      <p:sp>
        <p:nvSpPr>
          <p:cNvPr id="26" name="Hộp Văn bản 25">
            <a:extLst>
              <a:ext uri="{FF2B5EF4-FFF2-40B4-BE49-F238E27FC236}">
                <a16:creationId xmlns:a16="http://schemas.microsoft.com/office/drawing/2014/main" id="{48ED72C9-7C4B-47DF-95AA-B322F4004E74}"/>
              </a:ext>
            </a:extLst>
          </p:cNvPr>
          <p:cNvSpPr txBox="1"/>
          <p:nvPr/>
        </p:nvSpPr>
        <p:spPr>
          <a:xfrm>
            <a:off x="7251320" y="-551496"/>
            <a:ext cx="2493531"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Đồ tráng miệng</a:t>
            </a:r>
            <a:endParaRPr lang="vi-VN" sz="2000" b="1">
              <a:solidFill>
                <a:schemeClr val="bg1"/>
              </a:solidFill>
              <a:latin typeface="Arial" panose="020B0604020202020204" pitchFamily="34" charset="0"/>
              <a:cs typeface="Arial" panose="020B0604020202020204" pitchFamily="34" charset="0"/>
            </a:endParaRPr>
          </a:p>
        </p:txBody>
      </p:sp>
      <p:sp>
        <p:nvSpPr>
          <p:cNvPr id="27" name="Hộp Văn bản 26">
            <a:extLst>
              <a:ext uri="{FF2B5EF4-FFF2-40B4-BE49-F238E27FC236}">
                <a16:creationId xmlns:a16="http://schemas.microsoft.com/office/drawing/2014/main" id="{726556A7-E130-431E-B52F-39C135BF8E76}"/>
              </a:ext>
            </a:extLst>
          </p:cNvPr>
          <p:cNvSpPr txBox="1"/>
          <p:nvPr/>
        </p:nvSpPr>
        <p:spPr>
          <a:xfrm>
            <a:off x="10248517" y="-554525"/>
            <a:ext cx="1647929" cy="400110"/>
          </a:xfrm>
          <a:prstGeom prst="rect">
            <a:avLst/>
          </a:prstGeom>
          <a:noFill/>
        </p:spPr>
        <p:txBody>
          <a:bodyPr wrap="square" rtlCol="0">
            <a:spAutoFit/>
          </a:bodyPr>
          <a:lstStyle/>
          <a:p>
            <a:pPr algn="ctr"/>
            <a:r>
              <a:rPr lang="en-US" sz="2000" b="1">
                <a:solidFill>
                  <a:srgbClr val="D86A04"/>
                </a:solidFill>
                <a:latin typeface="Arial" panose="020B0604020202020204" pitchFamily="34" charset="0"/>
                <a:cs typeface="Arial" panose="020B0604020202020204" pitchFamily="34" charset="0"/>
              </a:rPr>
              <a:t>Ăn nhanh</a:t>
            </a:r>
            <a:endParaRPr lang="vi-VN" sz="2000" b="1">
              <a:solidFill>
                <a:srgbClr val="D86A04"/>
              </a:solidFill>
              <a:latin typeface="Arial" panose="020B0604020202020204" pitchFamily="34" charset="0"/>
              <a:cs typeface="Arial" panose="020B0604020202020204" pitchFamily="34" charset="0"/>
            </a:endParaRPr>
          </a:p>
        </p:txBody>
      </p:sp>
      <p:sp>
        <p:nvSpPr>
          <p:cNvPr id="29" name="Hình chữ nhật: Góc Tròn 28">
            <a:extLst>
              <a:ext uri="{FF2B5EF4-FFF2-40B4-BE49-F238E27FC236}">
                <a16:creationId xmlns:a16="http://schemas.microsoft.com/office/drawing/2014/main" id="{228D99E0-AE21-4505-A5FF-07A21B69E53E}"/>
              </a:ext>
            </a:extLst>
          </p:cNvPr>
          <p:cNvSpPr/>
          <p:nvPr/>
        </p:nvSpPr>
        <p:spPr>
          <a:xfrm>
            <a:off x="10309837" y="-154530"/>
            <a:ext cx="1586609" cy="91431"/>
          </a:xfrm>
          <a:prstGeom prst="roundRect">
            <a:avLst>
              <a:gd name="adj" fmla="val 50000"/>
            </a:avLst>
          </a:prstGeom>
          <a:solidFill>
            <a:srgbClr val="D86A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Hộp Văn bản 8">
            <a:extLst>
              <a:ext uri="{FF2B5EF4-FFF2-40B4-BE49-F238E27FC236}">
                <a16:creationId xmlns:a16="http://schemas.microsoft.com/office/drawing/2014/main" id="{1576B577-CB15-4239-BC80-9CDE28CED2F4}"/>
              </a:ext>
            </a:extLst>
          </p:cNvPr>
          <p:cNvSpPr txBox="1"/>
          <p:nvPr/>
        </p:nvSpPr>
        <p:spPr>
          <a:xfrm>
            <a:off x="2273473" y="3182696"/>
            <a:ext cx="7661358" cy="830997"/>
          </a:xfrm>
          <a:prstGeom prst="rect">
            <a:avLst/>
          </a:prstGeom>
          <a:noFill/>
        </p:spPr>
        <p:txBody>
          <a:bodyPr wrap="square" rtlCol="0">
            <a:spAutoFit/>
          </a:bodyPr>
          <a:lstStyle/>
          <a:p>
            <a:pPr algn="ctr"/>
            <a:r>
              <a:rPr lang="vi-VN" sz="4800" b="1">
                <a:solidFill>
                  <a:srgbClr val="D86A04"/>
                </a:solidFill>
              </a:rPr>
              <a:t>Thanks For Watching!</a:t>
            </a:r>
          </a:p>
        </p:txBody>
      </p:sp>
      <p:sp>
        <p:nvSpPr>
          <p:cNvPr id="24" name="Hộp Văn bản 23">
            <a:extLst>
              <a:ext uri="{FF2B5EF4-FFF2-40B4-BE49-F238E27FC236}">
                <a16:creationId xmlns:a16="http://schemas.microsoft.com/office/drawing/2014/main" id="{D7E11C1B-81EF-4A34-BA58-4DE955A0A3B9}"/>
              </a:ext>
            </a:extLst>
          </p:cNvPr>
          <p:cNvSpPr txBox="1"/>
          <p:nvPr/>
        </p:nvSpPr>
        <p:spPr>
          <a:xfrm>
            <a:off x="4913129" y="3990702"/>
            <a:ext cx="2365740" cy="523220"/>
          </a:xfrm>
          <a:prstGeom prst="rect">
            <a:avLst/>
          </a:prstGeom>
          <a:noFill/>
        </p:spPr>
        <p:txBody>
          <a:bodyPr wrap="square" rtlCol="0">
            <a:spAutoFit/>
          </a:bodyPr>
          <a:lstStyle/>
          <a:p>
            <a:pPr algn="ctr"/>
            <a:r>
              <a:rPr lang="en-US" sz="2800" b="1">
                <a:solidFill>
                  <a:schemeClr val="bg1"/>
                </a:solidFill>
                <a:latin typeface="Arial" panose="020B0604020202020204" pitchFamily="34" charset="0"/>
                <a:cs typeface="Arial" panose="020B0604020202020204" pitchFamily="34" charset="0"/>
              </a:rPr>
              <a:t>Group Name</a:t>
            </a:r>
            <a:endParaRPr lang="vi-VN" sz="2800" b="1">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20718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grpSp>
        <p:nvGrpSpPr>
          <p:cNvPr id="16" name="Nhóm 15">
            <a:extLst>
              <a:ext uri="{FF2B5EF4-FFF2-40B4-BE49-F238E27FC236}">
                <a16:creationId xmlns:a16="http://schemas.microsoft.com/office/drawing/2014/main" id="{3E3F0F9F-CCAA-40E5-90E7-1B93AA758F1C}"/>
              </a:ext>
            </a:extLst>
          </p:cNvPr>
          <p:cNvGrpSpPr/>
          <p:nvPr/>
        </p:nvGrpSpPr>
        <p:grpSpPr>
          <a:xfrm>
            <a:off x="977149" y="-3653434"/>
            <a:ext cx="2124635" cy="2824922"/>
            <a:chOff x="977149" y="2033951"/>
            <a:chExt cx="2124635" cy="2824922"/>
          </a:xfrm>
        </p:grpSpPr>
        <p:sp>
          <p:nvSpPr>
            <p:cNvPr id="2" name="Hình chữ nhật 1">
              <a:extLst>
                <a:ext uri="{FF2B5EF4-FFF2-40B4-BE49-F238E27FC236}">
                  <a16:creationId xmlns:a16="http://schemas.microsoft.com/office/drawing/2014/main" id="{4F0AE115-2025-421B-A069-4600EC223D9B}"/>
                </a:ext>
              </a:extLst>
            </p:cNvPr>
            <p:cNvSpPr/>
            <p:nvPr/>
          </p:nvSpPr>
          <p:spPr>
            <a:xfrm>
              <a:off x="977149" y="2033951"/>
              <a:ext cx="2124635" cy="2824922"/>
            </a:xfrm>
            <a:prstGeom prst="rect">
              <a:avLst/>
            </a:prstGeom>
            <a:solidFill>
              <a:srgbClr val="D86A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Hình chữ nhật 2">
              <a:extLst>
                <a:ext uri="{FF2B5EF4-FFF2-40B4-BE49-F238E27FC236}">
                  <a16:creationId xmlns:a16="http://schemas.microsoft.com/office/drawing/2014/main" id="{E7FAEE7C-FEDC-43D7-97D3-2AEB3D8B03CC}"/>
                </a:ext>
              </a:extLst>
            </p:cNvPr>
            <p:cNvSpPr/>
            <p:nvPr/>
          </p:nvSpPr>
          <p:spPr>
            <a:xfrm>
              <a:off x="1162974" y="2334827"/>
              <a:ext cx="1731145" cy="1624614"/>
            </a:xfrm>
            <a:prstGeom prst="rect">
              <a:avLst/>
            </a:prstGeom>
            <a:blipFill dpi="0" rotWithShape="1">
              <a:blip r:embed="rId2">
                <a:extLst>
                  <a:ext uri="{28A0092B-C50C-407E-A947-70E740481C1C}">
                    <a14:useLocalDpi xmlns:a14="http://schemas.microsoft.com/office/drawing/2010/main" val="0"/>
                  </a:ext>
                </a:extLst>
              </a:blip>
              <a:srcRect/>
              <a:stretch>
                <a:fillRect l="-12079" r="-1207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Hộp Văn bản 11">
              <a:extLst>
                <a:ext uri="{FF2B5EF4-FFF2-40B4-BE49-F238E27FC236}">
                  <a16:creationId xmlns:a16="http://schemas.microsoft.com/office/drawing/2014/main" id="{A7B41FA1-4BBD-4DE7-8B70-C64B2BE2F1FC}"/>
                </a:ext>
              </a:extLst>
            </p:cNvPr>
            <p:cNvSpPr txBox="1"/>
            <p:nvPr/>
          </p:nvSpPr>
          <p:spPr>
            <a:xfrm>
              <a:off x="1404713" y="4101484"/>
              <a:ext cx="1269507" cy="461665"/>
            </a:xfrm>
            <a:prstGeom prst="rect">
              <a:avLst/>
            </a:prstGeom>
            <a:noFill/>
          </p:spPr>
          <p:txBody>
            <a:bodyPr wrap="square" rtlCol="0">
              <a:spAutoFit/>
            </a:bodyPr>
            <a:lstStyle/>
            <a:p>
              <a:pPr algn="ctr"/>
              <a:r>
                <a:rPr lang="en-US" sz="2400" b="1">
                  <a:solidFill>
                    <a:schemeClr val="bg1"/>
                  </a:solidFill>
                  <a:latin typeface="Arial" panose="020B0604020202020204" pitchFamily="34" charset="0"/>
                  <a:cs typeface="Arial" panose="020B0604020202020204" pitchFamily="34" charset="0"/>
                </a:rPr>
                <a:t>Tên</a:t>
              </a:r>
              <a:endParaRPr lang="vi-VN" sz="2400" b="1">
                <a:solidFill>
                  <a:schemeClr val="bg1"/>
                </a:solidFill>
                <a:latin typeface="Arial" panose="020B0604020202020204" pitchFamily="34" charset="0"/>
                <a:cs typeface="Arial" panose="020B0604020202020204" pitchFamily="34" charset="0"/>
              </a:endParaRPr>
            </a:p>
          </p:txBody>
        </p:sp>
      </p:grpSp>
      <p:grpSp>
        <p:nvGrpSpPr>
          <p:cNvPr id="17" name="Nhóm 16">
            <a:extLst>
              <a:ext uri="{FF2B5EF4-FFF2-40B4-BE49-F238E27FC236}">
                <a16:creationId xmlns:a16="http://schemas.microsoft.com/office/drawing/2014/main" id="{4BE2C271-4939-4E36-B7A1-DFBDFB6478F8}"/>
              </a:ext>
            </a:extLst>
          </p:cNvPr>
          <p:cNvGrpSpPr/>
          <p:nvPr/>
        </p:nvGrpSpPr>
        <p:grpSpPr>
          <a:xfrm>
            <a:off x="3684491" y="-5234972"/>
            <a:ext cx="2124635" cy="2824922"/>
            <a:chOff x="3684491" y="2034469"/>
            <a:chExt cx="2124635" cy="2824922"/>
          </a:xfrm>
        </p:grpSpPr>
        <p:sp>
          <p:nvSpPr>
            <p:cNvPr id="4" name="Hình chữ nhật 3">
              <a:extLst>
                <a:ext uri="{FF2B5EF4-FFF2-40B4-BE49-F238E27FC236}">
                  <a16:creationId xmlns:a16="http://schemas.microsoft.com/office/drawing/2014/main" id="{BFB18DC9-9F6E-4BD3-9B03-3061DC8828C6}"/>
                </a:ext>
              </a:extLst>
            </p:cNvPr>
            <p:cNvSpPr/>
            <p:nvPr/>
          </p:nvSpPr>
          <p:spPr>
            <a:xfrm>
              <a:off x="3684491" y="2034469"/>
              <a:ext cx="2124635" cy="2824922"/>
            </a:xfrm>
            <a:prstGeom prst="rect">
              <a:avLst/>
            </a:prstGeom>
            <a:solidFill>
              <a:srgbClr val="D86A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Hình chữ nhật 8">
              <a:extLst>
                <a:ext uri="{FF2B5EF4-FFF2-40B4-BE49-F238E27FC236}">
                  <a16:creationId xmlns:a16="http://schemas.microsoft.com/office/drawing/2014/main" id="{92183D90-AF06-42DF-B66B-CE7F8CA21351}"/>
                </a:ext>
              </a:extLst>
            </p:cNvPr>
            <p:cNvSpPr/>
            <p:nvPr/>
          </p:nvSpPr>
          <p:spPr>
            <a:xfrm>
              <a:off x="3881236" y="2334827"/>
              <a:ext cx="1731145" cy="1624614"/>
            </a:xfrm>
            <a:prstGeom prst="rect">
              <a:avLst/>
            </a:prstGeom>
            <a:blipFill dpi="0" rotWithShape="1">
              <a:blip r:embed="rId3">
                <a:extLst>
                  <a:ext uri="{28A0092B-C50C-407E-A947-70E740481C1C}">
                    <a14:useLocalDpi xmlns:a14="http://schemas.microsoft.com/office/drawing/2010/main" val="0"/>
                  </a:ext>
                </a:extLst>
              </a:blip>
              <a:srcRect/>
              <a:stretch>
                <a:fillRect t="-2655" b="-265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Hộp Văn bản 12">
              <a:extLst>
                <a:ext uri="{FF2B5EF4-FFF2-40B4-BE49-F238E27FC236}">
                  <a16:creationId xmlns:a16="http://schemas.microsoft.com/office/drawing/2014/main" id="{7B77A64B-A121-48CC-AF42-E5CB253C069C}"/>
                </a:ext>
              </a:extLst>
            </p:cNvPr>
            <p:cNvSpPr txBox="1"/>
            <p:nvPr/>
          </p:nvSpPr>
          <p:spPr>
            <a:xfrm>
              <a:off x="4112055" y="4101484"/>
              <a:ext cx="1269507" cy="461665"/>
            </a:xfrm>
            <a:prstGeom prst="rect">
              <a:avLst/>
            </a:prstGeom>
            <a:noFill/>
          </p:spPr>
          <p:txBody>
            <a:bodyPr wrap="square" rtlCol="0">
              <a:spAutoFit/>
            </a:bodyPr>
            <a:lstStyle/>
            <a:p>
              <a:pPr algn="ctr"/>
              <a:r>
                <a:rPr lang="en-US" sz="2400" b="1">
                  <a:solidFill>
                    <a:schemeClr val="bg1"/>
                  </a:solidFill>
                  <a:latin typeface="Arial" panose="020B0604020202020204" pitchFamily="34" charset="0"/>
                  <a:cs typeface="Arial" panose="020B0604020202020204" pitchFamily="34" charset="0"/>
                </a:rPr>
                <a:t>Tên</a:t>
              </a:r>
              <a:endParaRPr lang="vi-VN" sz="2400" b="1">
                <a:solidFill>
                  <a:schemeClr val="bg1"/>
                </a:solidFill>
                <a:latin typeface="Arial" panose="020B0604020202020204" pitchFamily="34" charset="0"/>
                <a:cs typeface="Arial" panose="020B0604020202020204" pitchFamily="34" charset="0"/>
              </a:endParaRPr>
            </a:p>
          </p:txBody>
        </p:sp>
      </p:grpSp>
      <p:grpSp>
        <p:nvGrpSpPr>
          <p:cNvPr id="18" name="Nhóm 17">
            <a:extLst>
              <a:ext uri="{FF2B5EF4-FFF2-40B4-BE49-F238E27FC236}">
                <a16:creationId xmlns:a16="http://schemas.microsoft.com/office/drawing/2014/main" id="{292D8859-D685-4A75-8A74-A3CE584BDA30}"/>
              </a:ext>
            </a:extLst>
          </p:cNvPr>
          <p:cNvGrpSpPr/>
          <p:nvPr/>
        </p:nvGrpSpPr>
        <p:grpSpPr>
          <a:xfrm>
            <a:off x="6391833" y="-6353092"/>
            <a:ext cx="2124635" cy="2824922"/>
            <a:chOff x="6391833" y="2033951"/>
            <a:chExt cx="2124635" cy="2824922"/>
          </a:xfrm>
        </p:grpSpPr>
        <p:sp>
          <p:nvSpPr>
            <p:cNvPr id="6" name="Hình chữ nhật 5">
              <a:extLst>
                <a:ext uri="{FF2B5EF4-FFF2-40B4-BE49-F238E27FC236}">
                  <a16:creationId xmlns:a16="http://schemas.microsoft.com/office/drawing/2014/main" id="{33C84779-8D7A-42F1-9B58-575500D90552}"/>
                </a:ext>
              </a:extLst>
            </p:cNvPr>
            <p:cNvSpPr/>
            <p:nvPr/>
          </p:nvSpPr>
          <p:spPr>
            <a:xfrm>
              <a:off x="6391833" y="2033951"/>
              <a:ext cx="2124635" cy="2824922"/>
            </a:xfrm>
            <a:prstGeom prst="rect">
              <a:avLst/>
            </a:prstGeom>
            <a:solidFill>
              <a:srgbClr val="D86A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Hình chữ nhật 9">
              <a:extLst>
                <a:ext uri="{FF2B5EF4-FFF2-40B4-BE49-F238E27FC236}">
                  <a16:creationId xmlns:a16="http://schemas.microsoft.com/office/drawing/2014/main" id="{9A15F85A-C479-44FF-9864-46F7FC185ECF}"/>
                </a:ext>
              </a:extLst>
            </p:cNvPr>
            <p:cNvSpPr/>
            <p:nvPr/>
          </p:nvSpPr>
          <p:spPr>
            <a:xfrm>
              <a:off x="6588578" y="2334827"/>
              <a:ext cx="1731145" cy="1624614"/>
            </a:xfrm>
            <a:prstGeom prst="rect">
              <a:avLst/>
            </a:prstGeom>
            <a:blipFill dpi="0" rotWithShape="1">
              <a:blip r:embed="rId4">
                <a:extLst>
                  <a:ext uri="{28A0092B-C50C-407E-A947-70E740481C1C}">
                    <a14:useLocalDpi xmlns:a14="http://schemas.microsoft.com/office/drawing/2010/main" val="0"/>
                  </a:ext>
                </a:extLst>
              </a:blip>
              <a:srcRect/>
              <a:stretch>
                <a:fillRect l="-4657" r="-465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Hộp Văn bản 13">
              <a:extLst>
                <a:ext uri="{FF2B5EF4-FFF2-40B4-BE49-F238E27FC236}">
                  <a16:creationId xmlns:a16="http://schemas.microsoft.com/office/drawing/2014/main" id="{3C57BE47-E7BB-478D-BEF1-17CB98E7C915}"/>
                </a:ext>
              </a:extLst>
            </p:cNvPr>
            <p:cNvSpPr txBox="1"/>
            <p:nvPr/>
          </p:nvSpPr>
          <p:spPr>
            <a:xfrm>
              <a:off x="6819396" y="4091124"/>
              <a:ext cx="1269507" cy="461665"/>
            </a:xfrm>
            <a:prstGeom prst="rect">
              <a:avLst/>
            </a:prstGeom>
            <a:noFill/>
          </p:spPr>
          <p:txBody>
            <a:bodyPr wrap="square" rtlCol="0">
              <a:spAutoFit/>
            </a:bodyPr>
            <a:lstStyle/>
            <a:p>
              <a:pPr algn="ctr"/>
              <a:r>
                <a:rPr lang="en-US" sz="2400" b="1">
                  <a:solidFill>
                    <a:schemeClr val="bg1"/>
                  </a:solidFill>
                  <a:latin typeface="Arial" panose="020B0604020202020204" pitchFamily="34" charset="0"/>
                  <a:cs typeface="Arial" panose="020B0604020202020204" pitchFamily="34" charset="0"/>
                </a:rPr>
                <a:t>Tên</a:t>
              </a:r>
              <a:endParaRPr lang="vi-VN" sz="2400" b="1">
                <a:solidFill>
                  <a:schemeClr val="bg1"/>
                </a:solidFill>
                <a:latin typeface="Arial" panose="020B0604020202020204" pitchFamily="34" charset="0"/>
                <a:cs typeface="Arial" panose="020B0604020202020204" pitchFamily="34" charset="0"/>
              </a:endParaRPr>
            </a:p>
          </p:txBody>
        </p:sp>
      </p:grpSp>
      <p:grpSp>
        <p:nvGrpSpPr>
          <p:cNvPr id="19" name="Nhóm 18">
            <a:extLst>
              <a:ext uri="{FF2B5EF4-FFF2-40B4-BE49-F238E27FC236}">
                <a16:creationId xmlns:a16="http://schemas.microsoft.com/office/drawing/2014/main" id="{054B4A0F-7185-46CB-91A3-40607DD3F30E}"/>
              </a:ext>
            </a:extLst>
          </p:cNvPr>
          <p:cNvGrpSpPr/>
          <p:nvPr/>
        </p:nvGrpSpPr>
        <p:grpSpPr>
          <a:xfrm>
            <a:off x="9099175" y="-7369093"/>
            <a:ext cx="2124635" cy="2824922"/>
            <a:chOff x="9099175" y="2033951"/>
            <a:chExt cx="2124635" cy="2824922"/>
          </a:xfrm>
        </p:grpSpPr>
        <p:sp>
          <p:nvSpPr>
            <p:cNvPr id="7" name="Hình chữ nhật 6">
              <a:extLst>
                <a:ext uri="{FF2B5EF4-FFF2-40B4-BE49-F238E27FC236}">
                  <a16:creationId xmlns:a16="http://schemas.microsoft.com/office/drawing/2014/main" id="{4B706473-F69F-4A01-9452-12F0F08E3D56}"/>
                </a:ext>
              </a:extLst>
            </p:cNvPr>
            <p:cNvSpPr/>
            <p:nvPr/>
          </p:nvSpPr>
          <p:spPr>
            <a:xfrm>
              <a:off x="9099175" y="2033951"/>
              <a:ext cx="2124635" cy="2824922"/>
            </a:xfrm>
            <a:prstGeom prst="rect">
              <a:avLst/>
            </a:prstGeom>
            <a:solidFill>
              <a:srgbClr val="D86A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Hình chữ nhật 10">
              <a:extLst>
                <a:ext uri="{FF2B5EF4-FFF2-40B4-BE49-F238E27FC236}">
                  <a16:creationId xmlns:a16="http://schemas.microsoft.com/office/drawing/2014/main" id="{CB827364-F91A-440C-B355-ADC9C3872E72}"/>
                </a:ext>
              </a:extLst>
            </p:cNvPr>
            <p:cNvSpPr/>
            <p:nvPr/>
          </p:nvSpPr>
          <p:spPr>
            <a:xfrm>
              <a:off x="9297881" y="2334827"/>
              <a:ext cx="1731145" cy="1624614"/>
            </a:xfrm>
            <a:prstGeom prst="rect">
              <a:avLst/>
            </a:prstGeom>
            <a:blipFill dpi="0" rotWithShape="1">
              <a:blip r:embed="rId5">
                <a:extLst>
                  <a:ext uri="{28A0092B-C50C-407E-A947-70E740481C1C}">
                    <a14:useLocalDpi xmlns:a14="http://schemas.microsoft.com/office/drawing/2010/main" val="0"/>
                  </a:ext>
                </a:extLst>
              </a:blip>
              <a:srcRect/>
              <a:stretch>
                <a:fillRect t="-3279" b="-327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Hộp Văn bản 14">
              <a:extLst>
                <a:ext uri="{FF2B5EF4-FFF2-40B4-BE49-F238E27FC236}">
                  <a16:creationId xmlns:a16="http://schemas.microsoft.com/office/drawing/2014/main" id="{781046EB-44B1-4A8A-A48A-FEA376346E0A}"/>
                </a:ext>
              </a:extLst>
            </p:cNvPr>
            <p:cNvSpPr txBox="1"/>
            <p:nvPr/>
          </p:nvSpPr>
          <p:spPr>
            <a:xfrm>
              <a:off x="9526738" y="4063526"/>
              <a:ext cx="1269507" cy="461665"/>
            </a:xfrm>
            <a:prstGeom prst="rect">
              <a:avLst/>
            </a:prstGeom>
            <a:noFill/>
          </p:spPr>
          <p:txBody>
            <a:bodyPr wrap="square" rtlCol="0">
              <a:spAutoFit/>
            </a:bodyPr>
            <a:lstStyle/>
            <a:p>
              <a:pPr algn="ctr"/>
              <a:r>
                <a:rPr lang="en-US" sz="2400" b="1">
                  <a:solidFill>
                    <a:schemeClr val="bg1"/>
                  </a:solidFill>
                  <a:latin typeface="Arial" panose="020B0604020202020204" pitchFamily="34" charset="0"/>
                  <a:cs typeface="Arial" panose="020B0604020202020204" pitchFamily="34" charset="0"/>
                </a:rPr>
                <a:t>Tên</a:t>
              </a:r>
              <a:endParaRPr lang="vi-VN" sz="2400" b="1">
                <a:solidFill>
                  <a:schemeClr val="bg1"/>
                </a:solidFill>
                <a:latin typeface="Arial" panose="020B0604020202020204" pitchFamily="34" charset="0"/>
                <a:cs typeface="Arial" panose="020B0604020202020204" pitchFamily="34" charset="0"/>
              </a:endParaRPr>
            </a:p>
          </p:txBody>
        </p:sp>
      </p:grpSp>
      <p:pic>
        <p:nvPicPr>
          <p:cNvPr id="20" name="Hình ảnh 19" descr="Ảnh có chứa thực phẩm, đĩa, món ăn&#10;&#10;Mô tả được tạo tự động">
            <a:extLst>
              <a:ext uri="{FF2B5EF4-FFF2-40B4-BE49-F238E27FC236}">
                <a16:creationId xmlns:a16="http://schemas.microsoft.com/office/drawing/2014/main" id="{B0EE0DD8-A8F4-4F57-A494-A3297CFA5383}"/>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6000" b="95200" l="4267" r="95600">
                        <a14:foregroundMark x1="22000" y1="25067" x2="14667" y2="37867"/>
                        <a14:foregroundMark x1="16267" y1="37867" x2="16267" y2="56400"/>
                        <a14:foregroundMark x1="12133" y1="51067" x2="20933" y2="74267"/>
                        <a14:foregroundMark x1="13067" y1="62933" x2="15600" y2="71333"/>
                        <a14:foregroundMark x1="10133" y1="54400" x2="12133" y2="67467"/>
                        <a14:foregroundMark x1="9200" y1="51067" x2="9867" y2="63333"/>
                        <a14:foregroundMark x1="8800" y1="49200" x2="9467" y2="59467"/>
                        <a14:foregroundMark x1="14133" y1="37333" x2="14400" y2="43333"/>
                        <a14:foregroundMark x1="17067" y1="20933" x2="22133" y2="23600"/>
                        <a14:foregroundMark x1="29200" y1="10400" x2="29600" y2="14000"/>
                        <a14:foregroundMark x1="28133" y1="6000" x2="29333" y2="8933"/>
                        <a14:foregroundMark x1="7733" y1="32133" x2="9600" y2="32667"/>
                        <a14:foregroundMark x1="4267" y1="35067" x2="4267" y2="35067"/>
                        <a14:foregroundMark x1="8533" y1="40400" x2="8533" y2="40400"/>
                        <a14:foregroundMark x1="63467" y1="14000" x2="71733" y2="22933"/>
                        <a14:foregroundMark x1="74800" y1="24933" x2="82267" y2="38933"/>
                        <a14:foregroundMark x1="77867" y1="26533" x2="84533" y2="34400"/>
                        <a14:foregroundMark x1="73733" y1="21067" x2="81600" y2="25467"/>
                        <a14:foregroundMark x1="16133" y1="21600" x2="16133" y2="21600"/>
                        <a14:foregroundMark x1="19867" y1="16667" x2="19867" y2="16667"/>
                        <a14:foregroundMark x1="86667" y1="57333" x2="86800" y2="67867"/>
                        <a14:foregroundMark x1="92400" y1="61467" x2="92000" y2="68667"/>
                        <a14:foregroundMark x1="93600" y1="53467" x2="93867" y2="62267"/>
                        <a14:foregroundMark x1="89067" y1="37467" x2="93733" y2="46667"/>
                        <a14:foregroundMark x1="88400" y1="33467" x2="91067" y2="39067"/>
                        <a14:foregroundMark x1="90000" y1="32667" x2="90533" y2="33200"/>
                        <a14:foregroundMark x1="94533" y1="40400" x2="94533" y2="40933"/>
                        <a14:foregroundMark x1="92267" y1="36133" x2="92267" y2="36667"/>
                        <a14:foregroundMark x1="89600" y1="31467" x2="92800" y2="39867"/>
                        <a14:foregroundMark x1="87733" y1="29067" x2="88267" y2="29467"/>
                        <a14:foregroundMark x1="89200" y1="31867" x2="93333" y2="40533"/>
                        <a14:foregroundMark x1="95333" y1="46933" x2="95600" y2="49467"/>
                        <a14:foregroundMark x1="91067" y1="32800" x2="92400" y2="35733"/>
                        <a14:foregroundMark x1="93067" y1="39333" x2="93333" y2="39733"/>
                        <a14:foregroundMark x1="91867" y1="36667" x2="90000" y2="35600"/>
                        <a14:foregroundMark x1="50133" y1="11200" x2="50133" y2="11200"/>
                        <a14:foregroundMark x1="47600" y1="11200" x2="47600" y2="11200"/>
                        <a14:foregroundMark x1="41467" y1="11200" x2="45867" y2="12533"/>
                        <a14:foregroundMark x1="40533" y1="10800" x2="47333" y2="10533"/>
                        <a14:foregroundMark x1="51867" y1="10400" x2="56800" y2="11067"/>
                        <a14:foregroundMark x1="53200" y1="10800" x2="60267" y2="12000"/>
                        <a14:foregroundMark x1="60533" y1="10933" x2="64000" y2="12267"/>
                        <a14:foregroundMark x1="46000" y1="92667" x2="55200" y2="95200"/>
                        <a14:foregroundMark x1="55867" y1="11067" x2="55867" y2="11067"/>
                        <a14:foregroundMark x1="56133" y1="10400" x2="56133" y2="10400"/>
                        <a14:foregroundMark x1="43867" y1="10000" x2="43867" y2="10000"/>
                        <a14:foregroundMark x1="51067" y1="10000" x2="51067" y2="10000"/>
                        <a14:foregroundMark x1="48667" y1="10000" x2="48667" y2="10000"/>
                        <a14:foregroundMark x1="46400" y1="9200" x2="46400" y2="9200"/>
                        <a14:foregroundMark x1="91867" y1="37600" x2="94000" y2="40267"/>
                        <a14:foregroundMark x1="93867" y1="38533" x2="94133" y2="40667"/>
                        <a14:foregroundMark x1="92933" y1="36667" x2="94400" y2="38667"/>
                        <a14:foregroundMark x1="92267" y1="35067" x2="94400" y2="38133"/>
                        <a14:foregroundMark x1="89333" y1="30533" x2="90800" y2="34933"/>
                      </a14:backgroundRemoval>
                    </a14:imgEffect>
                  </a14:imgLayer>
                </a14:imgProps>
              </a:ext>
              <a:ext uri="{28A0092B-C50C-407E-A947-70E740481C1C}">
                <a14:useLocalDpi xmlns:a14="http://schemas.microsoft.com/office/drawing/2010/main" val="0"/>
              </a:ext>
            </a:extLst>
          </a:blip>
          <a:stretch>
            <a:fillRect/>
          </a:stretch>
        </p:blipFill>
        <p:spPr>
          <a:xfrm>
            <a:off x="1264078" y="-174955"/>
            <a:ext cx="4852456" cy="4852456"/>
          </a:xfrm>
          <a:prstGeom prst="rect">
            <a:avLst/>
          </a:prstGeom>
        </p:spPr>
      </p:pic>
      <p:pic>
        <p:nvPicPr>
          <p:cNvPr id="24" name="Hình ảnh 23" descr="Ảnh có chứa đĩa, thực phẩm, trong nhà, món ăn&#10;&#10;Mô tả được tạo tự động">
            <a:extLst>
              <a:ext uri="{FF2B5EF4-FFF2-40B4-BE49-F238E27FC236}">
                <a16:creationId xmlns:a16="http://schemas.microsoft.com/office/drawing/2014/main" id="{B01DA183-7A16-4B70-B412-CAACA14C920B}"/>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3782" b="91176" l="5417" r="94792">
                        <a14:foregroundMark x1="5417" y1="46008" x2="6875" y2="53992"/>
                        <a14:foregroundMark x1="94583" y1="42437" x2="94792" y2="50630"/>
                        <a14:foregroundMark x1="51458" y1="3782" x2="51458" y2="3782"/>
                        <a14:foregroundMark x1="47708" y1="89076" x2="47708" y2="89076"/>
                        <a14:foregroundMark x1="49167" y1="91176" x2="49167" y2="91176"/>
                      </a14:backgroundRemoval>
                    </a14:imgEffect>
                  </a14:imgLayer>
                </a14:imgProps>
              </a:ext>
              <a:ext uri="{28A0092B-C50C-407E-A947-70E740481C1C}">
                <a14:useLocalDpi xmlns:a14="http://schemas.microsoft.com/office/drawing/2010/main" val="0"/>
              </a:ext>
            </a:extLst>
          </a:blip>
          <a:stretch>
            <a:fillRect/>
          </a:stretch>
        </p:blipFill>
        <p:spPr>
          <a:xfrm>
            <a:off x="6391833" y="820703"/>
            <a:ext cx="3731881" cy="3700782"/>
          </a:xfrm>
          <a:prstGeom prst="rect">
            <a:avLst/>
          </a:prstGeom>
        </p:spPr>
      </p:pic>
      <p:sp>
        <p:nvSpPr>
          <p:cNvPr id="25" name="Hộp Văn bản 24">
            <a:extLst>
              <a:ext uri="{FF2B5EF4-FFF2-40B4-BE49-F238E27FC236}">
                <a16:creationId xmlns:a16="http://schemas.microsoft.com/office/drawing/2014/main" id="{B8788CF6-007F-4DB6-9A57-155F1836865D}"/>
              </a:ext>
            </a:extLst>
          </p:cNvPr>
          <p:cNvSpPr txBox="1"/>
          <p:nvPr/>
        </p:nvSpPr>
        <p:spPr>
          <a:xfrm>
            <a:off x="4035473" y="4667341"/>
            <a:ext cx="4852456" cy="1938992"/>
          </a:xfrm>
          <a:prstGeom prst="rect">
            <a:avLst/>
          </a:prstGeom>
          <a:noFill/>
        </p:spPr>
        <p:txBody>
          <a:bodyPr wrap="square" rtlCol="0">
            <a:spAutoFit/>
          </a:bodyPr>
          <a:lstStyle/>
          <a:p>
            <a:pPr algn="ctr"/>
            <a:r>
              <a:rPr lang="en-US" sz="4000" b="1">
                <a:solidFill>
                  <a:srgbClr val="D86A04"/>
                </a:solidFill>
                <a:latin typeface="Arial" panose="020B0604020202020204" pitchFamily="34" charset="0"/>
                <a:cs typeface="Arial" panose="020B0604020202020204" pitchFamily="34" charset="0"/>
              </a:rPr>
              <a:t>Thuật toán K-Nearest Neighbors (KNN)</a:t>
            </a:r>
            <a:endParaRPr lang="vi-VN" sz="4000" b="1">
              <a:solidFill>
                <a:srgbClr val="D86A04"/>
              </a:solidFill>
              <a:latin typeface="Arial" panose="020B0604020202020204" pitchFamily="34" charset="0"/>
              <a:cs typeface="Arial" panose="020B0604020202020204" pitchFamily="34" charset="0"/>
            </a:endParaRPr>
          </a:p>
        </p:txBody>
      </p:sp>
      <p:sp>
        <p:nvSpPr>
          <p:cNvPr id="29" name="Oval 47">
            <a:extLst>
              <a:ext uri="{FF2B5EF4-FFF2-40B4-BE49-F238E27FC236}">
                <a16:creationId xmlns:a16="http://schemas.microsoft.com/office/drawing/2014/main" id="{BA4A2E68-B940-4113-AF75-45282FD75BF3}"/>
              </a:ext>
            </a:extLst>
          </p:cNvPr>
          <p:cNvSpPr/>
          <p:nvPr/>
        </p:nvSpPr>
        <p:spPr>
          <a:xfrm>
            <a:off x="19649247" y="-1853265"/>
            <a:ext cx="2674923" cy="2664859"/>
          </a:xfrm>
          <a:prstGeom prst="ellipse">
            <a:avLst/>
          </a:prstGeom>
          <a:solidFill>
            <a:srgbClr val="B84805">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0" name="Oval 48">
            <a:extLst>
              <a:ext uri="{FF2B5EF4-FFF2-40B4-BE49-F238E27FC236}">
                <a16:creationId xmlns:a16="http://schemas.microsoft.com/office/drawing/2014/main" id="{47D071A1-FCE2-4DD1-A1EF-D29A8FD56E21}"/>
              </a:ext>
            </a:extLst>
          </p:cNvPr>
          <p:cNvSpPr/>
          <p:nvPr/>
        </p:nvSpPr>
        <p:spPr>
          <a:xfrm>
            <a:off x="15254529" y="-2824721"/>
            <a:ext cx="3971622" cy="3956679"/>
          </a:xfrm>
          <a:prstGeom prst="ellipse">
            <a:avLst/>
          </a:prstGeom>
          <a:solidFill>
            <a:srgbClr val="B84805">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1" name="Oval 49">
            <a:extLst>
              <a:ext uri="{FF2B5EF4-FFF2-40B4-BE49-F238E27FC236}">
                <a16:creationId xmlns:a16="http://schemas.microsoft.com/office/drawing/2014/main" id="{8B615267-4407-4531-933F-A87C9362AB79}"/>
              </a:ext>
            </a:extLst>
          </p:cNvPr>
          <p:cNvSpPr/>
          <p:nvPr/>
        </p:nvSpPr>
        <p:spPr>
          <a:xfrm>
            <a:off x="13069393" y="-4280427"/>
            <a:ext cx="2674923" cy="2664859"/>
          </a:xfrm>
          <a:prstGeom prst="ellipse">
            <a:avLst/>
          </a:prstGeom>
          <a:solidFill>
            <a:srgbClr val="B84805">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2" name="Oval 50">
            <a:extLst>
              <a:ext uri="{FF2B5EF4-FFF2-40B4-BE49-F238E27FC236}">
                <a16:creationId xmlns:a16="http://schemas.microsoft.com/office/drawing/2014/main" id="{0D7FD456-3E3A-4DFA-BADB-2157FA2939CC}"/>
              </a:ext>
            </a:extLst>
          </p:cNvPr>
          <p:cNvSpPr/>
          <p:nvPr/>
        </p:nvSpPr>
        <p:spPr>
          <a:xfrm>
            <a:off x="13524419" y="-9487592"/>
            <a:ext cx="3971622" cy="3956679"/>
          </a:xfrm>
          <a:prstGeom prst="ellipse">
            <a:avLst/>
          </a:prstGeom>
          <a:solidFill>
            <a:srgbClr val="B84805">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3" name="Oval 35">
            <a:extLst>
              <a:ext uri="{FF2B5EF4-FFF2-40B4-BE49-F238E27FC236}">
                <a16:creationId xmlns:a16="http://schemas.microsoft.com/office/drawing/2014/main" id="{36F81F9C-73E6-4E47-A202-593985E2068F}"/>
              </a:ext>
            </a:extLst>
          </p:cNvPr>
          <p:cNvSpPr/>
          <p:nvPr/>
        </p:nvSpPr>
        <p:spPr>
          <a:xfrm>
            <a:off x="12484047" y="-7886451"/>
            <a:ext cx="8807450" cy="851189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rgbClr val="D86A04"/>
              </a:solidFill>
            </a:endParaRPr>
          </a:p>
        </p:txBody>
      </p:sp>
      <p:pic>
        <p:nvPicPr>
          <p:cNvPr id="34" name="Hình ảnh 33">
            <a:extLst>
              <a:ext uri="{FF2B5EF4-FFF2-40B4-BE49-F238E27FC236}">
                <a16:creationId xmlns:a16="http://schemas.microsoft.com/office/drawing/2014/main" id="{75DCE8BA-E67B-48E3-94BC-DC955F06FC2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761080" y="-4165979"/>
            <a:ext cx="3726661" cy="3800897"/>
          </a:xfrm>
          <a:prstGeom prst="rect">
            <a:avLst/>
          </a:prstGeom>
        </p:spPr>
      </p:pic>
      <p:pic>
        <p:nvPicPr>
          <p:cNvPr id="35" name="Hình ảnh 34" descr="Ảnh có chứa bánh sandwich, thực phẩm, thực phẩm ăn nhẹ, bánh bao nhân nho&#10;&#10;Mô tả được tạo tự động">
            <a:extLst>
              <a:ext uri="{FF2B5EF4-FFF2-40B4-BE49-F238E27FC236}">
                <a16:creationId xmlns:a16="http://schemas.microsoft.com/office/drawing/2014/main" id="{806C3C43-DC80-40BB-A71C-2736E4075A0D}"/>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9585" b="89617" l="6064" r="96064">
                        <a14:foregroundMark x1="6170" y1="57827" x2="7447" y2="66933"/>
                        <a14:foregroundMark x1="92340" y1="52236" x2="93298" y2="69010"/>
                        <a14:foregroundMark x1="96064" y1="62300" x2="96064" y2="62300"/>
                        <a14:foregroundMark x1="95745" y1="55272" x2="95745" y2="55272"/>
                        <a14:foregroundMark x1="95745" y1="71406" x2="95745" y2="71406"/>
                      </a14:backgroundRemoval>
                    </a14:imgEffect>
                  </a14:imgLayer>
                </a14:imgProps>
              </a:ext>
              <a:ext uri="{28A0092B-C50C-407E-A947-70E740481C1C}">
                <a14:useLocalDpi xmlns:a14="http://schemas.microsoft.com/office/drawing/2010/main" val="0"/>
              </a:ext>
            </a:extLst>
          </a:blip>
          <a:stretch>
            <a:fillRect/>
          </a:stretch>
        </p:blipFill>
        <p:spPr>
          <a:xfrm rot="19747003">
            <a:off x="18742908" y="-4811996"/>
            <a:ext cx="3523056" cy="2346205"/>
          </a:xfrm>
          <a:prstGeom prst="rect">
            <a:avLst/>
          </a:prstGeom>
        </p:spPr>
      </p:pic>
      <p:sp>
        <p:nvSpPr>
          <p:cNvPr id="37" name="Hộp Văn bản 36">
            <a:extLst>
              <a:ext uri="{FF2B5EF4-FFF2-40B4-BE49-F238E27FC236}">
                <a16:creationId xmlns:a16="http://schemas.microsoft.com/office/drawing/2014/main" id="{426FD9E3-4BB8-47D1-AB74-F95C7628AA8F}"/>
              </a:ext>
            </a:extLst>
          </p:cNvPr>
          <p:cNvSpPr txBox="1"/>
          <p:nvPr/>
        </p:nvSpPr>
        <p:spPr>
          <a:xfrm>
            <a:off x="485491" y="8535166"/>
            <a:ext cx="2262776" cy="369332"/>
          </a:xfrm>
          <a:prstGeom prst="rect">
            <a:avLst/>
          </a:prstGeom>
          <a:noFill/>
        </p:spPr>
        <p:txBody>
          <a:bodyPr wrap="square" rtlCol="0">
            <a:spAutoFit/>
          </a:bodyPr>
          <a:lstStyle/>
          <a:p>
            <a:r>
              <a:rPr lang="en-US">
                <a:solidFill>
                  <a:schemeClr val="bg1"/>
                </a:solidFill>
                <a:latin typeface="Arial" panose="020B0604020202020204" pitchFamily="34" charset="0"/>
                <a:cs typeface="Arial" panose="020B0604020202020204" pitchFamily="34" charset="0"/>
              </a:rPr>
              <a:t>Ghi chú nội dung </a:t>
            </a:r>
            <a:endParaRPr lang="vi-VN">
              <a:solidFill>
                <a:schemeClr val="bg1"/>
              </a:solidFill>
              <a:latin typeface="Arial" panose="020B0604020202020204" pitchFamily="34" charset="0"/>
              <a:cs typeface="Arial" panose="020B0604020202020204" pitchFamily="34" charset="0"/>
            </a:endParaRPr>
          </a:p>
        </p:txBody>
      </p:sp>
      <p:pic>
        <p:nvPicPr>
          <p:cNvPr id="38" name="Hình ảnh 37" descr="Ảnh có chứa đĩa, thực phẩm, màu cam, cắt lát&#10;&#10;Mô tả được tạo tự động">
            <a:extLst>
              <a:ext uri="{FF2B5EF4-FFF2-40B4-BE49-F238E27FC236}">
                <a16:creationId xmlns:a16="http://schemas.microsoft.com/office/drawing/2014/main" id="{7C703256-F294-4BCE-91B5-4154EDE89CC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117717" y="-6176982"/>
            <a:ext cx="2865738" cy="2865738"/>
          </a:xfrm>
          <a:prstGeom prst="rect">
            <a:avLst/>
          </a:prstGeom>
        </p:spPr>
      </p:pic>
      <p:pic>
        <p:nvPicPr>
          <p:cNvPr id="39" name="Hình ảnh 38" descr="Ảnh có chứa thực phẩm, người, đĩa, món ăn&#10;&#10;Mô tả được tạo tự động">
            <a:extLst>
              <a:ext uri="{FF2B5EF4-FFF2-40B4-BE49-F238E27FC236}">
                <a16:creationId xmlns:a16="http://schemas.microsoft.com/office/drawing/2014/main" id="{3F5A65FE-1419-4E9E-A3E0-FD38768C324B}"/>
              </a:ext>
            </a:extLst>
          </p:cNvPr>
          <p:cNvPicPr>
            <a:picLocks noChangeAspect="1"/>
          </p:cNvPicPr>
          <p:nvPr/>
        </p:nvPicPr>
        <p:blipFill rotWithShape="1">
          <a:blip r:embed="rId14">
            <a:extLst>
              <a:ext uri="{BEBA8EAE-BF5A-486C-A8C5-ECC9F3942E4B}">
                <a14:imgProps xmlns:a14="http://schemas.microsoft.com/office/drawing/2010/main">
                  <a14:imgLayer r:embed="rId15">
                    <a14:imgEffect>
                      <a14:backgroundRemoval t="9424" b="89878" l="9896" r="89931">
                        <a14:foregroundMark x1="19097" y1="44221" x2="19097" y2="46946"/>
                        <a14:foregroundMark x1="19097" y1="39442" x2="19279" y2="41362"/>
                        <a14:foregroundMark x1="18229" y1="39965" x2="18330" y2="41480"/>
                        <a14:foregroundMark x1="57292" y1="9424" x2="57292" y2="9424"/>
                        <a14:backgroundMark x1="16493" y1="41710" x2="16840" y2="44503"/>
                        <a14:backgroundMark x1="48785" y1="80105" x2="56597" y2="80803"/>
                      </a14:backgroundRemoval>
                    </a14:imgEffect>
                  </a14:imgLayer>
                </a14:imgProps>
              </a:ext>
              <a:ext uri="{28A0092B-C50C-407E-A947-70E740481C1C}">
                <a14:useLocalDpi xmlns:a14="http://schemas.microsoft.com/office/drawing/2010/main" val="0"/>
              </a:ext>
            </a:extLst>
          </a:blip>
          <a:srcRect l="13412" t="8327" r="13412" b="19178"/>
          <a:stretch/>
        </p:blipFill>
        <p:spPr>
          <a:xfrm>
            <a:off x="18531458" y="-619959"/>
            <a:ext cx="2716239" cy="2676959"/>
          </a:xfrm>
          <a:prstGeom prst="rect">
            <a:avLst/>
          </a:prstGeom>
        </p:spPr>
      </p:pic>
      <p:sp>
        <p:nvSpPr>
          <p:cNvPr id="40" name="Hộp Văn bản 39">
            <a:extLst>
              <a:ext uri="{FF2B5EF4-FFF2-40B4-BE49-F238E27FC236}">
                <a16:creationId xmlns:a16="http://schemas.microsoft.com/office/drawing/2014/main" id="{8AF1FAAC-8AB8-4725-9359-0310376F84C3}"/>
              </a:ext>
            </a:extLst>
          </p:cNvPr>
          <p:cNvSpPr txBox="1"/>
          <p:nvPr/>
        </p:nvSpPr>
        <p:spPr>
          <a:xfrm>
            <a:off x="378932" y="-5819293"/>
            <a:ext cx="5442856" cy="769441"/>
          </a:xfrm>
          <a:prstGeom prst="rect">
            <a:avLst/>
          </a:prstGeom>
          <a:noFill/>
        </p:spPr>
        <p:txBody>
          <a:bodyPr wrap="square" rtlCol="0">
            <a:spAutoFit/>
          </a:bodyPr>
          <a:lstStyle/>
          <a:p>
            <a:r>
              <a:rPr lang="en-US" sz="4400" b="1">
                <a:solidFill>
                  <a:srgbClr val="D86A04"/>
                </a:solidFill>
                <a:latin typeface="Arial" panose="020B0604020202020204" pitchFamily="34" charset="0"/>
                <a:cs typeface="Arial" panose="020B0604020202020204" pitchFamily="34" charset="0"/>
              </a:rPr>
              <a:t>Bữa sáng </a:t>
            </a:r>
            <a:endParaRPr lang="vi-VN" sz="4400" b="1">
              <a:solidFill>
                <a:srgbClr val="D86A0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1642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Hộp Văn bản 4">
            <a:extLst>
              <a:ext uri="{FF2B5EF4-FFF2-40B4-BE49-F238E27FC236}">
                <a16:creationId xmlns:a16="http://schemas.microsoft.com/office/drawing/2014/main" id="{6464AD37-5F39-422B-9D4D-C663CC1B4873}"/>
              </a:ext>
            </a:extLst>
          </p:cNvPr>
          <p:cNvSpPr txBox="1"/>
          <p:nvPr/>
        </p:nvSpPr>
        <p:spPr>
          <a:xfrm>
            <a:off x="378932" y="1267307"/>
            <a:ext cx="3374462" cy="769441"/>
          </a:xfrm>
          <a:prstGeom prst="rect">
            <a:avLst/>
          </a:prstGeom>
          <a:noFill/>
        </p:spPr>
        <p:txBody>
          <a:bodyPr wrap="square" rtlCol="0">
            <a:spAutoFit/>
          </a:bodyPr>
          <a:lstStyle/>
          <a:p>
            <a:r>
              <a:rPr lang="en-US" sz="4400" b="1">
                <a:solidFill>
                  <a:srgbClr val="D86A04"/>
                </a:solidFill>
                <a:latin typeface="Arial" panose="020B0604020202020204" pitchFamily="34" charset="0"/>
                <a:cs typeface="Arial" panose="020B0604020202020204" pitchFamily="34" charset="0"/>
              </a:rPr>
              <a:t>Bữa sáng </a:t>
            </a:r>
            <a:endParaRPr lang="vi-VN" sz="4400" b="1">
              <a:solidFill>
                <a:srgbClr val="D86A04"/>
              </a:solidFill>
              <a:latin typeface="Arial" panose="020B0604020202020204" pitchFamily="34" charset="0"/>
              <a:cs typeface="Arial" panose="020B0604020202020204" pitchFamily="34" charset="0"/>
            </a:endParaRPr>
          </a:p>
        </p:txBody>
      </p:sp>
      <p:sp>
        <p:nvSpPr>
          <p:cNvPr id="6" name="Hộp Văn bản 5">
            <a:extLst>
              <a:ext uri="{FF2B5EF4-FFF2-40B4-BE49-F238E27FC236}">
                <a16:creationId xmlns:a16="http://schemas.microsoft.com/office/drawing/2014/main" id="{0D01DEC5-8607-4408-8675-44433779AD3A}"/>
              </a:ext>
            </a:extLst>
          </p:cNvPr>
          <p:cNvSpPr txBox="1"/>
          <p:nvPr/>
        </p:nvSpPr>
        <p:spPr>
          <a:xfrm>
            <a:off x="417756" y="2120141"/>
            <a:ext cx="3614819" cy="707886"/>
          </a:xfrm>
          <a:prstGeom prst="rect">
            <a:avLst/>
          </a:prstGeom>
          <a:noFill/>
        </p:spPr>
        <p:txBody>
          <a:bodyPr wrap="square" rtlCol="0">
            <a:spAutoFit/>
          </a:bodyPr>
          <a:lstStyle/>
          <a:p>
            <a:pPr algn="l"/>
            <a:r>
              <a:rPr lang="en-GB" sz="4000" b="1" i="0">
                <a:solidFill>
                  <a:schemeClr val="bg1"/>
                </a:solidFill>
                <a:effectLst/>
                <a:latin typeface="Times New Roman" panose="02020603050405020304" pitchFamily="18" charset="0"/>
                <a:cs typeface="Times New Roman" panose="02020603050405020304" pitchFamily="18" charset="0"/>
              </a:rPr>
              <a:t>KNN là gì?</a:t>
            </a:r>
          </a:p>
        </p:txBody>
      </p:sp>
      <p:sp>
        <p:nvSpPr>
          <p:cNvPr id="18" name="Tam giác Cân 17">
            <a:extLst>
              <a:ext uri="{FF2B5EF4-FFF2-40B4-BE49-F238E27FC236}">
                <a16:creationId xmlns:a16="http://schemas.microsoft.com/office/drawing/2014/main" id="{A8A5C306-912A-482E-8429-8039298F27AF}"/>
              </a:ext>
            </a:extLst>
          </p:cNvPr>
          <p:cNvSpPr/>
          <p:nvPr/>
        </p:nvSpPr>
        <p:spPr>
          <a:xfrm rot="5400000">
            <a:off x="-546540" y="-602109"/>
            <a:ext cx="1093080" cy="1241142"/>
          </a:xfrm>
          <a:prstGeom prst="triangle">
            <a:avLst>
              <a:gd name="adj" fmla="val 0"/>
            </a:avLst>
          </a:prstGeom>
          <a:solidFill>
            <a:srgbClr val="D86A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Hình chữ nhật 20">
            <a:extLst>
              <a:ext uri="{FF2B5EF4-FFF2-40B4-BE49-F238E27FC236}">
                <a16:creationId xmlns:a16="http://schemas.microsoft.com/office/drawing/2014/main" id="{12BA5BEB-FAD9-412E-BA6C-7D5BC7CE1D86}"/>
              </a:ext>
            </a:extLst>
          </p:cNvPr>
          <p:cNvSpPr/>
          <p:nvPr/>
        </p:nvSpPr>
        <p:spPr>
          <a:xfrm>
            <a:off x="0" y="-785386"/>
            <a:ext cx="12191999" cy="6198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Hộp Văn bản 21">
            <a:extLst>
              <a:ext uri="{FF2B5EF4-FFF2-40B4-BE49-F238E27FC236}">
                <a16:creationId xmlns:a16="http://schemas.microsoft.com/office/drawing/2014/main" id="{0581333F-86F3-4713-93C3-4270F46EE7D9}"/>
              </a:ext>
            </a:extLst>
          </p:cNvPr>
          <p:cNvSpPr txBox="1"/>
          <p:nvPr/>
        </p:nvSpPr>
        <p:spPr>
          <a:xfrm>
            <a:off x="29411" y="-700232"/>
            <a:ext cx="187283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Group Name</a:t>
            </a:r>
            <a:endParaRPr lang="vi-VN" sz="2000" b="1">
              <a:solidFill>
                <a:schemeClr val="bg1"/>
              </a:solidFill>
              <a:latin typeface="Arial" panose="020B0604020202020204" pitchFamily="34" charset="0"/>
              <a:cs typeface="Arial" panose="020B0604020202020204" pitchFamily="34" charset="0"/>
            </a:endParaRPr>
          </a:p>
        </p:txBody>
      </p:sp>
      <p:cxnSp>
        <p:nvCxnSpPr>
          <p:cNvPr id="24" name="Đường nối Thẳng 23">
            <a:extLst>
              <a:ext uri="{FF2B5EF4-FFF2-40B4-BE49-F238E27FC236}">
                <a16:creationId xmlns:a16="http://schemas.microsoft.com/office/drawing/2014/main" id="{57DE4A1E-49DA-4998-ADC5-647B9A6B7AD4}"/>
              </a:ext>
            </a:extLst>
          </p:cNvPr>
          <p:cNvCxnSpPr>
            <a:cxnSpLocks/>
          </p:cNvCxnSpPr>
          <p:nvPr/>
        </p:nvCxnSpPr>
        <p:spPr>
          <a:xfrm>
            <a:off x="0" y="-182739"/>
            <a:ext cx="12191999"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6" name="Hộp Văn bản 25">
            <a:extLst>
              <a:ext uri="{FF2B5EF4-FFF2-40B4-BE49-F238E27FC236}">
                <a16:creationId xmlns:a16="http://schemas.microsoft.com/office/drawing/2014/main" id="{CE1ADDA2-3D19-47E1-B50A-0A5EE5302701}"/>
              </a:ext>
            </a:extLst>
          </p:cNvPr>
          <p:cNvSpPr txBox="1"/>
          <p:nvPr/>
        </p:nvSpPr>
        <p:spPr>
          <a:xfrm>
            <a:off x="4989769" y="-690430"/>
            <a:ext cx="1647929" cy="400110"/>
          </a:xfrm>
          <a:prstGeom prst="rect">
            <a:avLst/>
          </a:prstGeom>
          <a:noFill/>
        </p:spPr>
        <p:txBody>
          <a:bodyPr wrap="square" rtlCol="0">
            <a:spAutoFit/>
          </a:bodyPr>
          <a:lstStyle/>
          <a:p>
            <a:pPr algn="ctr"/>
            <a:r>
              <a:rPr lang="en-US" sz="2000" b="1">
                <a:solidFill>
                  <a:srgbClr val="D86A04"/>
                </a:solidFill>
                <a:latin typeface="Arial" panose="020B0604020202020204" pitchFamily="34" charset="0"/>
                <a:cs typeface="Arial" panose="020B0604020202020204" pitchFamily="34" charset="0"/>
              </a:rPr>
              <a:t>Bữa sáng </a:t>
            </a:r>
            <a:endParaRPr lang="vi-VN" sz="2000" b="1">
              <a:solidFill>
                <a:srgbClr val="D86A04"/>
              </a:solidFill>
              <a:latin typeface="Arial" panose="020B0604020202020204" pitchFamily="34" charset="0"/>
              <a:cs typeface="Arial" panose="020B0604020202020204" pitchFamily="34" charset="0"/>
            </a:endParaRPr>
          </a:p>
        </p:txBody>
      </p:sp>
      <p:sp>
        <p:nvSpPr>
          <p:cNvPr id="27" name="Hộp Văn bản 26">
            <a:extLst>
              <a:ext uri="{FF2B5EF4-FFF2-40B4-BE49-F238E27FC236}">
                <a16:creationId xmlns:a16="http://schemas.microsoft.com/office/drawing/2014/main" id="{E6B52DC0-47C9-42E7-85DE-6694090F5A75}"/>
              </a:ext>
            </a:extLst>
          </p:cNvPr>
          <p:cNvSpPr txBox="1"/>
          <p:nvPr/>
        </p:nvSpPr>
        <p:spPr>
          <a:xfrm>
            <a:off x="7251320" y="-679211"/>
            <a:ext cx="2493531"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Đồ tráng miệng</a:t>
            </a:r>
            <a:endParaRPr lang="vi-VN" sz="2000" b="1">
              <a:solidFill>
                <a:schemeClr val="bg1"/>
              </a:solidFill>
              <a:latin typeface="Arial" panose="020B0604020202020204" pitchFamily="34" charset="0"/>
              <a:cs typeface="Arial" panose="020B0604020202020204" pitchFamily="34" charset="0"/>
            </a:endParaRPr>
          </a:p>
        </p:txBody>
      </p:sp>
      <p:sp>
        <p:nvSpPr>
          <p:cNvPr id="28" name="Hộp Văn bản 27">
            <a:extLst>
              <a:ext uri="{FF2B5EF4-FFF2-40B4-BE49-F238E27FC236}">
                <a16:creationId xmlns:a16="http://schemas.microsoft.com/office/drawing/2014/main" id="{F305BCF9-C802-4B97-A033-3EC6E28BE2FB}"/>
              </a:ext>
            </a:extLst>
          </p:cNvPr>
          <p:cNvSpPr txBox="1"/>
          <p:nvPr/>
        </p:nvSpPr>
        <p:spPr>
          <a:xfrm>
            <a:off x="10248517" y="-682240"/>
            <a:ext cx="1647929"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Ăn nhanh</a:t>
            </a:r>
            <a:endParaRPr lang="vi-VN" sz="2000" b="1">
              <a:solidFill>
                <a:schemeClr val="bg1"/>
              </a:solidFill>
              <a:latin typeface="Arial" panose="020B0604020202020204" pitchFamily="34" charset="0"/>
              <a:cs typeface="Arial" panose="020B0604020202020204" pitchFamily="34" charset="0"/>
            </a:endParaRPr>
          </a:p>
        </p:txBody>
      </p:sp>
      <p:sp>
        <p:nvSpPr>
          <p:cNvPr id="29" name="Hình chữ nhật: Góc Tròn 28">
            <a:extLst>
              <a:ext uri="{FF2B5EF4-FFF2-40B4-BE49-F238E27FC236}">
                <a16:creationId xmlns:a16="http://schemas.microsoft.com/office/drawing/2014/main" id="{19D59040-6146-40CD-BBA5-F2FAF576272E}"/>
              </a:ext>
            </a:extLst>
          </p:cNvPr>
          <p:cNvSpPr/>
          <p:nvPr/>
        </p:nvSpPr>
        <p:spPr>
          <a:xfrm>
            <a:off x="5054114" y="-250165"/>
            <a:ext cx="1519237" cy="67400"/>
          </a:xfrm>
          <a:prstGeom prst="roundRect">
            <a:avLst>
              <a:gd name="adj" fmla="val 50000"/>
            </a:avLst>
          </a:prstGeom>
          <a:solidFill>
            <a:srgbClr val="D86A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 name="Oval 32">
            <a:extLst>
              <a:ext uri="{FF2B5EF4-FFF2-40B4-BE49-F238E27FC236}">
                <a16:creationId xmlns:a16="http://schemas.microsoft.com/office/drawing/2014/main" id="{9A47CF67-6E1E-4537-8302-ACE11419FB04}"/>
              </a:ext>
            </a:extLst>
          </p:cNvPr>
          <p:cNvSpPr/>
          <p:nvPr/>
        </p:nvSpPr>
        <p:spPr>
          <a:xfrm>
            <a:off x="10101013" y="4956014"/>
            <a:ext cx="2674923" cy="2664859"/>
          </a:xfrm>
          <a:prstGeom prst="ellipse">
            <a:avLst/>
          </a:prstGeom>
          <a:solidFill>
            <a:srgbClr val="B84805">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1" name="Oval 33">
            <a:extLst>
              <a:ext uri="{FF2B5EF4-FFF2-40B4-BE49-F238E27FC236}">
                <a16:creationId xmlns:a16="http://schemas.microsoft.com/office/drawing/2014/main" id="{FB876FB2-0681-46F2-ADF5-1E327756B518}"/>
              </a:ext>
            </a:extLst>
          </p:cNvPr>
          <p:cNvSpPr/>
          <p:nvPr/>
        </p:nvSpPr>
        <p:spPr>
          <a:xfrm>
            <a:off x="7116386" y="2461034"/>
            <a:ext cx="3971622" cy="3956679"/>
          </a:xfrm>
          <a:prstGeom prst="ellipse">
            <a:avLst/>
          </a:prstGeom>
          <a:solidFill>
            <a:srgbClr val="B84805">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2" name="Oval 1">
            <a:extLst>
              <a:ext uri="{FF2B5EF4-FFF2-40B4-BE49-F238E27FC236}">
                <a16:creationId xmlns:a16="http://schemas.microsoft.com/office/drawing/2014/main" id="{F4D182C0-BB3E-40AA-8D4B-5696717B7E2D}"/>
              </a:ext>
            </a:extLst>
          </p:cNvPr>
          <p:cNvSpPr/>
          <p:nvPr/>
        </p:nvSpPr>
        <p:spPr>
          <a:xfrm>
            <a:off x="4793534" y="-290320"/>
            <a:ext cx="3971622" cy="3956679"/>
          </a:xfrm>
          <a:prstGeom prst="ellipse">
            <a:avLst/>
          </a:prstGeom>
          <a:solidFill>
            <a:srgbClr val="B84805">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3" name="Oval 3" descr="Wooden surface background">
            <a:extLst>
              <a:ext uri="{FF2B5EF4-FFF2-40B4-BE49-F238E27FC236}">
                <a16:creationId xmlns:a16="http://schemas.microsoft.com/office/drawing/2014/main" id="{0F3C0657-2E61-4C70-8AE2-2F571E5E8253}"/>
              </a:ext>
            </a:extLst>
          </p:cNvPr>
          <p:cNvSpPr/>
          <p:nvPr/>
        </p:nvSpPr>
        <p:spPr>
          <a:xfrm rot="942500">
            <a:off x="7596537" y="-2817999"/>
            <a:ext cx="8807450" cy="8511897"/>
          </a:xfrm>
          <a:prstGeom prst="ellipse">
            <a:avLst/>
          </a:prstGeom>
          <a:solidFill>
            <a:srgbClr val="7B38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solidFill>
                <a:srgbClr val="D86A04"/>
              </a:solidFill>
            </a:endParaRPr>
          </a:p>
        </p:txBody>
      </p:sp>
      <p:pic>
        <p:nvPicPr>
          <p:cNvPr id="25" name="Hình ảnh 24" descr="Ảnh có chứa bánh sandwich, thực phẩm, thực phẩm ăn nhẹ, bánh bao nhân nho&#10;&#10;Mô tả được tạo tự động">
            <a:extLst>
              <a:ext uri="{FF2B5EF4-FFF2-40B4-BE49-F238E27FC236}">
                <a16:creationId xmlns:a16="http://schemas.microsoft.com/office/drawing/2014/main" id="{66B377DB-BD3F-4DFE-84EC-A8DE88C42EE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585" b="89617" l="6064" r="96064">
                        <a14:foregroundMark x1="6170" y1="57827" x2="7447" y2="66933"/>
                        <a14:foregroundMark x1="92340" y1="52236" x2="93298" y2="69010"/>
                        <a14:foregroundMark x1="96064" y1="62300" x2="96064" y2="62300"/>
                        <a14:foregroundMark x1="95745" y1="55272" x2="95745" y2="55272"/>
                        <a14:foregroundMark x1="95745" y1="71406" x2="95745" y2="71406"/>
                      </a14:backgroundRemoval>
                    </a14:imgEffect>
                  </a14:imgLayer>
                </a14:imgProps>
              </a:ext>
              <a:ext uri="{28A0092B-C50C-407E-A947-70E740481C1C}">
                <a14:useLocalDpi xmlns:a14="http://schemas.microsoft.com/office/drawing/2010/main" val="0"/>
              </a:ext>
            </a:extLst>
          </a:blip>
          <a:stretch>
            <a:fillRect/>
          </a:stretch>
        </p:blipFill>
        <p:spPr>
          <a:xfrm rot="19747003">
            <a:off x="5218362" y="3923170"/>
            <a:ext cx="3270236" cy="2177838"/>
          </a:xfrm>
          <a:prstGeom prst="rect">
            <a:avLst/>
          </a:prstGeom>
        </p:spPr>
      </p:pic>
      <p:pic>
        <p:nvPicPr>
          <p:cNvPr id="3" name="Hình ảnh 2" descr="Ảnh có chứa đĩa, thực phẩm, màu cam, cắt lát&#10;&#10;Mô tả được tạo tự động">
            <a:extLst>
              <a:ext uri="{FF2B5EF4-FFF2-40B4-BE49-F238E27FC236}">
                <a16:creationId xmlns:a16="http://schemas.microsoft.com/office/drawing/2014/main" id="{906CBC2E-FBC5-4D4F-9DEB-AC47645F3C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4524" y="687272"/>
            <a:ext cx="2865738" cy="2865738"/>
          </a:xfrm>
          <a:prstGeom prst="rect">
            <a:avLst/>
          </a:prstGeom>
        </p:spPr>
      </p:pic>
      <p:pic>
        <p:nvPicPr>
          <p:cNvPr id="7" name="Hình ảnh 6" descr="Ảnh có chứa thực phẩm, người, đĩa, món ăn&#10;&#10;Mô tả được tạo tự động">
            <a:extLst>
              <a:ext uri="{FF2B5EF4-FFF2-40B4-BE49-F238E27FC236}">
                <a16:creationId xmlns:a16="http://schemas.microsoft.com/office/drawing/2014/main" id="{9FD0E328-D2F4-4E9B-AAF7-561FF12BBE3D}"/>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424" b="89878" l="9896" r="89931">
                        <a14:foregroundMark x1="19097" y1="44221" x2="19097" y2="46946"/>
                        <a14:foregroundMark x1="19097" y1="39442" x2="19279" y2="41362"/>
                        <a14:foregroundMark x1="18229" y1="39965" x2="18330" y2="41480"/>
                        <a14:foregroundMark x1="57292" y1="9424" x2="57292" y2="9424"/>
                        <a14:backgroundMark x1="16493" y1="41710" x2="16840" y2="44503"/>
                        <a14:backgroundMark x1="48785" y1="80105" x2="56597" y2="80803"/>
                      </a14:backgroundRemoval>
                    </a14:imgEffect>
                  </a14:imgLayer>
                </a14:imgProps>
              </a:ext>
              <a:ext uri="{28A0092B-C50C-407E-A947-70E740481C1C}">
                <a14:useLocalDpi xmlns:a14="http://schemas.microsoft.com/office/drawing/2010/main" val="0"/>
              </a:ext>
            </a:extLst>
          </a:blip>
          <a:srcRect l="13412" t="8327" r="13412" b="19178"/>
          <a:stretch/>
        </p:blipFill>
        <p:spPr>
          <a:xfrm>
            <a:off x="9230458" y="3764478"/>
            <a:ext cx="2716239" cy="2676959"/>
          </a:xfrm>
          <a:prstGeom prst="rect">
            <a:avLst/>
          </a:prstGeom>
        </p:spPr>
      </p:pic>
      <p:pic>
        <p:nvPicPr>
          <p:cNvPr id="20" name="Hình ảnh 19">
            <a:extLst>
              <a:ext uri="{FF2B5EF4-FFF2-40B4-BE49-F238E27FC236}">
                <a16:creationId xmlns:a16="http://schemas.microsoft.com/office/drawing/2014/main" id="{6F74F3C4-D365-47EF-AEF8-E3111CE736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22947" y="34855"/>
            <a:ext cx="3726661" cy="3800897"/>
          </a:xfrm>
          <a:prstGeom prst="rect">
            <a:avLst/>
          </a:prstGeom>
        </p:spPr>
      </p:pic>
    </p:spTree>
    <p:extLst>
      <p:ext uri="{BB962C8B-B14F-4D97-AF65-F5344CB8AC3E}">
        <p14:creationId xmlns:p14="http://schemas.microsoft.com/office/powerpoint/2010/main" val="3380545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Oval 32">
            <a:extLst>
              <a:ext uri="{FF2B5EF4-FFF2-40B4-BE49-F238E27FC236}">
                <a16:creationId xmlns:a16="http://schemas.microsoft.com/office/drawing/2014/main" id="{F227DDC3-21D3-4F7E-94E2-D4F756A2B951}"/>
              </a:ext>
            </a:extLst>
          </p:cNvPr>
          <p:cNvSpPr/>
          <p:nvPr/>
        </p:nvSpPr>
        <p:spPr>
          <a:xfrm>
            <a:off x="20434233" y="-1066562"/>
            <a:ext cx="2674923" cy="2664859"/>
          </a:xfrm>
          <a:prstGeom prst="ellipse">
            <a:avLst/>
          </a:prstGeom>
          <a:solidFill>
            <a:srgbClr val="B84805">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 name="Oval 33">
            <a:extLst>
              <a:ext uri="{FF2B5EF4-FFF2-40B4-BE49-F238E27FC236}">
                <a16:creationId xmlns:a16="http://schemas.microsoft.com/office/drawing/2014/main" id="{C3F16AFA-12B6-4DC7-847B-39E2FA635B81}"/>
              </a:ext>
            </a:extLst>
          </p:cNvPr>
          <p:cNvSpPr/>
          <p:nvPr/>
        </p:nvSpPr>
        <p:spPr>
          <a:xfrm>
            <a:off x="16734398" y="-1078616"/>
            <a:ext cx="3971622" cy="3956679"/>
          </a:xfrm>
          <a:prstGeom prst="ellipse">
            <a:avLst/>
          </a:prstGeom>
          <a:solidFill>
            <a:srgbClr val="B84805">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 name="Oval 1">
            <a:extLst>
              <a:ext uri="{FF2B5EF4-FFF2-40B4-BE49-F238E27FC236}">
                <a16:creationId xmlns:a16="http://schemas.microsoft.com/office/drawing/2014/main" id="{13F66805-371C-46CE-BEA2-DE78CE9D7781}"/>
              </a:ext>
            </a:extLst>
          </p:cNvPr>
          <p:cNvSpPr/>
          <p:nvPr/>
        </p:nvSpPr>
        <p:spPr>
          <a:xfrm>
            <a:off x="13447559" y="-8015505"/>
            <a:ext cx="3971622" cy="3956679"/>
          </a:xfrm>
          <a:prstGeom prst="ellipse">
            <a:avLst/>
          </a:prstGeom>
          <a:solidFill>
            <a:srgbClr val="B84805">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 name="Oval 3" descr="Wooden surface background">
            <a:extLst>
              <a:ext uri="{FF2B5EF4-FFF2-40B4-BE49-F238E27FC236}">
                <a16:creationId xmlns:a16="http://schemas.microsoft.com/office/drawing/2014/main" id="{2DE00617-C764-49E7-AEAD-86E67F01297B}"/>
              </a:ext>
            </a:extLst>
          </p:cNvPr>
          <p:cNvSpPr/>
          <p:nvPr/>
        </p:nvSpPr>
        <p:spPr>
          <a:xfrm rot="942500">
            <a:off x="14812461" y="-8928653"/>
            <a:ext cx="8807450" cy="8511897"/>
          </a:xfrm>
          <a:prstGeom prst="ellipse">
            <a:avLst/>
          </a:prstGeom>
          <a:solidFill>
            <a:srgbClr val="7B38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solidFill>
                <a:srgbClr val="D86A04"/>
              </a:solidFill>
            </a:endParaRPr>
          </a:p>
        </p:txBody>
      </p:sp>
      <p:pic>
        <p:nvPicPr>
          <p:cNvPr id="8" name="Hình ảnh 7">
            <a:extLst>
              <a:ext uri="{FF2B5EF4-FFF2-40B4-BE49-F238E27FC236}">
                <a16:creationId xmlns:a16="http://schemas.microsoft.com/office/drawing/2014/main" id="{56E7D4CA-9918-4CDC-A6FB-D7D2BC2DF1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762" y="4573242"/>
            <a:ext cx="2037482" cy="2078069"/>
          </a:xfrm>
          <a:prstGeom prst="rect">
            <a:avLst/>
          </a:prstGeom>
        </p:spPr>
      </p:pic>
      <p:pic>
        <p:nvPicPr>
          <p:cNvPr id="9" name="Hình ảnh 8" descr="Ảnh có chứa đĩa, thực phẩm, màu cam, cắt lát&#10;&#10;Mô tả được tạo tự động">
            <a:extLst>
              <a:ext uri="{FF2B5EF4-FFF2-40B4-BE49-F238E27FC236}">
                <a16:creationId xmlns:a16="http://schemas.microsoft.com/office/drawing/2014/main" id="{AB053628-E683-42DC-8912-AEC19DCC8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9939" y="4725653"/>
            <a:ext cx="1992850" cy="1992850"/>
          </a:xfrm>
          <a:prstGeom prst="rect">
            <a:avLst/>
          </a:prstGeom>
        </p:spPr>
      </p:pic>
      <p:pic>
        <p:nvPicPr>
          <p:cNvPr id="10" name="Hình ảnh 9" descr="Ảnh có chứa thực phẩm, người, đĩa, món ăn&#10;&#10;Mô tả được tạo tự động">
            <a:extLst>
              <a:ext uri="{FF2B5EF4-FFF2-40B4-BE49-F238E27FC236}">
                <a16:creationId xmlns:a16="http://schemas.microsoft.com/office/drawing/2014/main" id="{D965182F-6FCA-4BDD-B624-EC972F915C92}"/>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424" b="89878" l="9896" r="89931">
                        <a14:foregroundMark x1="19097" y1="44221" x2="19097" y2="46946"/>
                        <a14:foregroundMark x1="19097" y1="39442" x2="19279" y2="41362"/>
                        <a14:foregroundMark x1="18229" y1="39965" x2="18330" y2="41480"/>
                        <a14:foregroundMark x1="57292" y1="9424" x2="57292" y2="9424"/>
                        <a14:backgroundMark x1="16493" y1="41710" x2="16840" y2="44503"/>
                        <a14:backgroundMark x1="48785" y1="80105" x2="56597" y2="80803"/>
                      </a14:backgroundRemoval>
                    </a14:imgEffect>
                  </a14:imgLayer>
                </a14:imgProps>
              </a:ext>
              <a:ext uri="{28A0092B-C50C-407E-A947-70E740481C1C}">
                <a14:useLocalDpi xmlns:a14="http://schemas.microsoft.com/office/drawing/2010/main" val="0"/>
              </a:ext>
            </a:extLst>
          </a:blip>
          <a:srcRect l="13412" t="8327" r="13412" b="19178"/>
          <a:stretch/>
        </p:blipFill>
        <p:spPr>
          <a:xfrm>
            <a:off x="3859459" y="4877294"/>
            <a:ext cx="1689598" cy="1665165"/>
          </a:xfrm>
          <a:prstGeom prst="rect">
            <a:avLst/>
          </a:prstGeom>
        </p:spPr>
      </p:pic>
      <p:pic>
        <p:nvPicPr>
          <p:cNvPr id="11" name="Hình ảnh 10" descr="Ảnh có chứa bánh sandwich, thực phẩm, thực phẩm ăn nhẹ, bánh bao nhân nho&#10;&#10;Mô tả được tạo tự động">
            <a:extLst>
              <a:ext uri="{FF2B5EF4-FFF2-40B4-BE49-F238E27FC236}">
                <a16:creationId xmlns:a16="http://schemas.microsoft.com/office/drawing/2014/main" id="{2113A681-F606-4797-A7AD-313151E45A2C}"/>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585" b="89617" l="6064" r="96064">
                        <a14:foregroundMark x1="6170" y1="57827" x2="7447" y2="66933"/>
                        <a14:foregroundMark x1="92340" y1="52236" x2="93298" y2="69010"/>
                        <a14:foregroundMark x1="96064" y1="62300" x2="96064" y2="62300"/>
                        <a14:foregroundMark x1="95745" y1="55272" x2="95745" y2="55272"/>
                        <a14:foregroundMark x1="95745" y1="71406" x2="95745" y2="71406"/>
                      </a14:backgroundRemoval>
                    </a14:imgEffect>
                  </a14:imgLayer>
                </a14:imgProps>
              </a:ext>
              <a:ext uri="{28A0092B-C50C-407E-A947-70E740481C1C}">
                <a14:useLocalDpi xmlns:a14="http://schemas.microsoft.com/office/drawing/2010/main" val="0"/>
              </a:ext>
            </a:extLst>
          </a:blip>
          <a:stretch>
            <a:fillRect/>
          </a:stretch>
        </p:blipFill>
        <p:spPr>
          <a:xfrm>
            <a:off x="9657345" y="5058501"/>
            <a:ext cx="1992850" cy="1327153"/>
          </a:xfrm>
          <a:prstGeom prst="rect">
            <a:avLst/>
          </a:prstGeom>
        </p:spPr>
      </p:pic>
      <p:sp>
        <p:nvSpPr>
          <p:cNvPr id="14" name="Hộp Văn bản 13">
            <a:extLst>
              <a:ext uri="{FF2B5EF4-FFF2-40B4-BE49-F238E27FC236}">
                <a16:creationId xmlns:a16="http://schemas.microsoft.com/office/drawing/2014/main" id="{530D5E35-6E76-48EF-82D3-D400045698A1}"/>
              </a:ext>
            </a:extLst>
          </p:cNvPr>
          <p:cNvSpPr txBox="1"/>
          <p:nvPr/>
        </p:nvSpPr>
        <p:spPr>
          <a:xfrm>
            <a:off x="277429" y="802728"/>
            <a:ext cx="5442856" cy="769441"/>
          </a:xfrm>
          <a:prstGeom prst="rect">
            <a:avLst/>
          </a:prstGeom>
          <a:noFill/>
        </p:spPr>
        <p:txBody>
          <a:bodyPr wrap="square" rtlCol="0">
            <a:spAutoFit/>
          </a:bodyPr>
          <a:lstStyle/>
          <a:p>
            <a:r>
              <a:rPr lang="en-US" sz="4400" b="1">
                <a:solidFill>
                  <a:srgbClr val="D86A04"/>
                </a:solidFill>
                <a:latin typeface="Arial" panose="020B0604020202020204" pitchFamily="34" charset="0"/>
                <a:cs typeface="Arial" panose="020B0604020202020204" pitchFamily="34" charset="0"/>
              </a:rPr>
              <a:t>Bánh đa cua</a:t>
            </a:r>
            <a:endParaRPr lang="vi-VN" sz="4400" b="1">
              <a:solidFill>
                <a:srgbClr val="D86A04"/>
              </a:solidFill>
              <a:latin typeface="Arial" panose="020B0604020202020204" pitchFamily="34" charset="0"/>
              <a:cs typeface="Arial" panose="020B0604020202020204" pitchFamily="34" charset="0"/>
            </a:endParaRPr>
          </a:p>
        </p:txBody>
      </p:sp>
      <p:pic>
        <p:nvPicPr>
          <p:cNvPr id="15" name="Hình ảnh 14">
            <a:extLst>
              <a:ext uri="{FF2B5EF4-FFF2-40B4-BE49-F238E27FC236}">
                <a16:creationId xmlns:a16="http://schemas.microsoft.com/office/drawing/2014/main" id="{36241D9B-49B9-4592-A1C7-CFF540E498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2938" y="924756"/>
            <a:ext cx="3726661" cy="3800897"/>
          </a:xfrm>
          <a:prstGeom prst="rect">
            <a:avLst/>
          </a:prstGeom>
        </p:spPr>
      </p:pic>
      <p:sp>
        <p:nvSpPr>
          <p:cNvPr id="30" name="Hộp Văn bản 29">
            <a:extLst>
              <a:ext uri="{FF2B5EF4-FFF2-40B4-BE49-F238E27FC236}">
                <a16:creationId xmlns:a16="http://schemas.microsoft.com/office/drawing/2014/main" id="{1DD8645A-9E83-42AA-96B4-0336813A0EE6}"/>
              </a:ext>
            </a:extLst>
          </p:cNvPr>
          <p:cNvSpPr txBox="1"/>
          <p:nvPr/>
        </p:nvSpPr>
        <p:spPr>
          <a:xfrm>
            <a:off x="293372" y="1451781"/>
            <a:ext cx="6742982" cy="3139321"/>
          </a:xfrm>
          <a:prstGeom prst="rect">
            <a:avLst/>
          </a:prstGeom>
          <a:noFill/>
        </p:spPr>
        <p:txBody>
          <a:bodyPr wrap="square" rtlCol="0">
            <a:spAutoFit/>
          </a:bodyPr>
          <a:lstStyle/>
          <a:p>
            <a:r>
              <a:rPr lang="vi-VN" sz="2000">
                <a:solidFill>
                  <a:schemeClr val="bg1"/>
                </a:solidFill>
                <a:latin typeface="+mj-lt"/>
              </a:rPr>
              <a:t>KNN (K-Nearest Neighbors) </a:t>
            </a:r>
            <a:r>
              <a:rPr lang="vi-VN">
                <a:solidFill>
                  <a:schemeClr val="bg1"/>
                </a:solidFill>
                <a:latin typeface="+mj-lt"/>
              </a:rPr>
              <a:t>K-nearest neighbor là một trong những thuật toán supervised-learning đơn giản nhất (mà hiệu quả trong một vài trường hợp) trong Machine Learning </a:t>
            </a:r>
            <a:r>
              <a:rPr lang="en-US" sz="2000">
                <a:solidFill>
                  <a:schemeClr val="bg1"/>
                </a:solidFill>
                <a:latin typeface="+mj-lt"/>
              </a:rPr>
              <a:t>,</a:t>
            </a:r>
            <a:r>
              <a:rPr lang="vi-VN" sz="2000">
                <a:solidFill>
                  <a:schemeClr val="bg1"/>
                </a:solidFill>
                <a:latin typeface="+mj-lt"/>
              </a:rPr>
              <a:t> một trong những thuật toán học có giám sát đơn giản nhất được sử dụng nhiều trong khai phá dữ liệu và học máy. Ý tưởng của thuật toán này là nó không học một điều gì từ tập dữ liệu học (nên KNN được xếp vào loại lazy learning), mọi tính toán được thực hiện khi nó cần dự đoán nhãn của dữ liệu mới.</a:t>
            </a:r>
            <a:br>
              <a:rPr lang="vi-VN" sz="2000">
                <a:solidFill>
                  <a:schemeClr val="bg1"/>
                </a:solidFill>
                <a:latin typeface="+mj-lt"/>
              </a:rPr>
            </a:br>
            <a:r>
              <a:rPr lang="vi-VN" sz="2000">
                <a:solidFill>
                  <a:schemeClr val="bg1"/>
                </a:solidFill>
                <a:latin typeface="+mj-lt"/>
              </a:rPr>
              <a:t>      Lớp (nhãn) của một đối tượng dữ liệu mới có thể dự đoán từ các lớp (nhãn) của k hàng xóm gần nó nhất.</a:t>
            </a:r>
          </a:p>
        </p:txBody>
      </p:sp>
      <p:pic>
        <p:nvPicPr>
          <p:cNvPr id="31" name="Hình ảnh 30" descr="Ảnh có chứa thực phẩm, người, đĩa, món ăn&#10;&#10;Mô tả được tạo tự động">
            <a:extLst>
              <a:ext uri="{FF2B5EF4-FFF2-40B4-BE49-F238E27FC236}">
                <a16:creationId xmlns:a16="http://schemas.microsoft.com/office/drawing/2014/main" id="{5A98B8C1-D469-4A82-A2EB-675F1C3B2D71}"/>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424" b="89878" l="9896" r="89931">
                        <a14:foregroundMark x1="19097" y1="44221" x2="19097" y2="46946"/>
                        <a14:foregroundMark x1="19097" y1="39442" x2="19279" y2="41362"/>
                        <a14:foregroundMark x1="18229" y1="39965" x2="18330" y2="41480"/>
                        <a14:foregroundMark x1="57292" y1="9424" x2="57292" y2="9424"/>
                        <a14:backgroundMark x1="16493" y1="41710" x2="16840" y2="44503"/>
                        <a14:backgroundMark x1="48785" y1="80105" x2="56597" y2="80803"/>
                      </a14:backgroundRemoval>
                    </a14:imgEffect>
                  </a14:imgLayer>
                </a14:imgProps>
              </a:ext>
              <a:ext uri="{28A0092B-C50C-407E-A947-70E740481C1C}">
                <a14:useLocalDpi xmlns:a14="http://schemas.microsoft.com/office/drawing/2010/main" val="0"/>
              </a:ext>
            </a:extLst>
          </a:blip>
          <a:srcRect l="13412" t="8327" r="13412" b="19178"/>
          <a:stretch/>
        </p:blipFill>
        <p:spPr>
          <a:xfrm rot="10800000">
            <a:off x="12805167" y="873155"/>
            <a:ext cx="3316063" cy="3268110"/>
          </a:xfrm>
          <a:prstGeom prst="rect">
            <a:avLst/>
          </a:prstGeom>
        </p:spPr>
      </p:pic>
      <p:sp>
        <p:nvSpPr>
          <p:cNvPr id="20" name="Hình chữ nhật 19">
            <a:extLst>
              <a:ext uri="{FF2B5EF4-FFF2-40B4-BE49-F238E27FC236}">
                <a16:creationId xmlns:a16="http://schemas.microsoft.com/office/drawing/2014/main" id="{88EF345A-FE80-487A-89B7-65F93E8D1AB5}"/>
              </a:ext>
            </a:extLst>
          </p:cNvPr>
          <p:cNvSpPr/>
          <p:nvPr/>
        </p:nvSpPr>
        <p:spPr>
          <a:xfrm>
            <a:off x="0" y="-3254"/>
            <a:ext cx="12191999" cy="6198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Hộp Văn bản 20">
            <a:extLst>
              <a:ext uri="{FF2B5EF4-FFF2-40B4-BE49-F238E27FC236}">
                <a16:creationId xmlns:a16="http://schemas.microsoft.com/office/drawing/2014/main" id="{098A980B-55F1-422F-ACA9-0249E5903FE8}"/>
              </a:ext>
            </a:extLst>
          </p:cNvPr>
          <p:cNvSpPr txBox="1"/>
          <p:nvPr/>
        </p:nvSpPr>
        <p:spPr>
          <a:xfrm>
            <a:off x="29411" y="81900"/>
            <a:ext cx="187283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Group Name</a:t>
            </a:r>
            <a:endParaRPr lang="vi-VN" sz="2000" b="1">
              <a:solidFill>
                <a:schemeClr val="bg1"/>
              </a:solidFill>
              <a:latin typeface="Arial" panose="020B0604020202020204" pitchFamily="34" charset="0"/>
              <a:cs typeface="Arial" panose="020B0604020202020204" pitchFamily="34" charset="0"/>
            </a:endParaRPr>
          </a:p>
        </p:txBody>
      </p:sp>
      <p:cxnSp>
        <p:nvCxnSpPr>
          <p:cNvPr id="23" name="Đường nối Thẳng 22">
            <a:extLst>
              <a:ext uri="{FF2B5EF4-FFF2-40B4-BE49-F238E27FC236}">
                <a16:creationId xmlns:a16="http://schemas.microsoft.com/office/drawing/2014/main" id="{F1EF543D-0DAB-41B4-8BC4-B28498F16060}"/>
              </a:ext>
            </a:extLst>
          </p:cNvPr>
          <p:cNvCxnSpPr>
            <a:cxnSpLocks/>
          </p:cNvCxnSpPr>
          <p:nvPr/>
        </p:nvCxnSpPr>
        <p:spPr>
          <a:xfrm>
            <a:off x="0" y="599393"/>
            <a:ext cx="12191999"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5" name="Hộp Văn bản 24">
            <a:extLst>
              <a:ext uri="{FF2B5EF4-FFF2-40B4-BE49-F238E27FC236}">
                <a16:creationId xmlns:a16="http://schemas.microsoft.com/office/drawing/2014/main" id="{48EEA097-290B-4C6E-95B6-227841990152}"/>
              </a:ext>
            </a:extLst>
          </p:cNvPr>
          <p:cNvSpPr txBox="1"/>
          <p:nvPr/>
        </p:nvSpPr>
        <p:spPr>
          <a:xfrm>
            <a:off x="4989769" y="91702"/>
            <a:ext cx="1647929" cy="400110"/>
          </a:xfrm>
          <a:prstGeom prst="rect">
            <a:avLst/>
          </a:prstGeom>
          <a:noFill/>
        </p:spPr>
        <p:txBody>
          <a:bodyPr wrap="square" rtlCol="0">
            <a:spAutoFit/>
          </a:bodyPr>
          <a:lstStyle/>
          <a:p>
            <a:pPr algn="ctr"/>
            <a:r>
              <a:rPr lang="en-US" sz="2000" b="1">
                <a:solidFill>
                  <a:srgbClr val="D86A04"/>
                </a:solidFill>
                <a:latin typeface="Arial" panose="020B0604020202020204" pitchFamily="34" charset="0"/>
                <a:cs typeface="Arial" panose="020B0604020202020204" pitchFamily="34" charset="0"/>
              </a:rPr>
              <a:t>Bữa sáng </a:t>
            </a:r>
            <a:endParaRPr lang="vi-VN" sz="2000" b="1">
              <a:solidFill>
                <a:srgbClr val="D86A04"/>
              </a:solidFill>
              <a:latin typeface="Arial" panose="020B0604020202020204" pitchFamily="34" charset="0"/>
              <a:cs typeface="Arial" panose="020B0604020202020204" pitchFamily="34" charset="0"/>
            </a:endParaRPr>
          </a:p>
        </p:txBody>
      </p:sp>
      <p:sp>
        <p:nvSpPr>
          <p:cNvPr id="26" name="Hộp Văn bản 25">
            <a:extLst>
              <a:ext uri="{FF2B5EF4-FFF2-40B4-BE49-F238E27FC236}">
                <a16:creationId xmlns:a16="http://schemas.microsoft.com/office/drawing/2014/main" id="{48ED72C9-7C4B-47DF-95AA-B322F4004E74}"/>
              </a:ext>
            </a:extLst>
          </p:cNvPr>
          <p:cNvSpPr txBox="1"/>
          <p:nvPr/>
        </p:nvSpPr>
        <p:spPr>
          <a:xfrm>
            <a:off x="7251320" y="102921"/>
            <a:ext cx="2493531"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Đồ tráng miệng</a:t>
            </a:r>
            <a:endParaRPr lang="vi-VN" sz="2000" b="1">
              <a:solidFill>
                <a:schemeClr val="bg1"/>
              </a:solidFill>
              <a:latin typeface="Arial" panose="020B0604020202020204" pitchFamily="34" charset="0"/>
              <a:cs typeface="Arial" panose="020B0604020202020204" pitchFamily="34" charset="0"/>
            </a:endParaRPr>
          </a:p>
        </p:txBody>
      </p:sp>
      <p:sp>
        <p:nvSpPr>
          <p:cNvPr id="27" name="Hộp Văn bản 26">
            <a:extLst>
              <a:ext uri="{FF2B5EF4-FFF2-40B4-BE49-F238E27FC236}">
                <a16:creationId xmlns:a16="http://schemas.microsoft.com/office/drawing/2014/main" id="{726556A7-E130-431E-B52F-39C135BF8E76}"/>
              </a:ext>
            </a:extLst>
          </p:cNvPr>
          <p:cNvSpPr txBox="1"/>
          <p:nvPr/>
        </p:nvSpPr>
        <p:spPr>
          <a:xfrm>
            <a:off x="10248517" y="99892"/>
            <a:ext cx="1647929"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Ăn nhanh</a:t>
            </a:r>
            <a:endParaRPr lang="vi-VN" sz="2000" b="1">
              <a:solidFill>
                <a:schemeClr val="bg1"/>
              </a:solidFill>
              <a:latin typeface="Arial" panose="020B0604020202020204" pitchFamily="34" charset="0"/>
              <a:cs typeface="Arial" panose="020B0604020202020204" pitchFamily="34" charset="0"/>
            </a:endParaRPr>
          </a:p>
        </p:txBody>
      </p:sp>
      <p:sp>
        <p:nvSpPr>
          <p:cNvPr id="29" name="Hình chữ nhật: Góc Tròn 28">
            <a:extLst>
              <a:ext uri="{FF2B5EF4-FFF2-40B4-BE49-F238E27FC236}">
                <a16:creationId xmlns:a16="http://schemas.microsoft.com/office/drawing/2014/main" id="{228D99E0-AE21-4505-A5FF-07A21B69E53E}"/>
              </a:ext>
            </a:extLst>
          </p:cNvPr>
          <p:cNvSpPr/>
          <p:nvPr/>
        </p:nvSpPr>
        <p:spPr>
          <a:xfrm>
            <a:off x="5054114" y="531967"/>
            <a:ext cx="1519237" cy="67400"/>
          </a:xfrm>
          <a:prstGeom prst="roundRect">
            <a:avLst>
              <a:gd name="adj" fmla="val 50000"/>
            </a:avLst>
          </a:prstGeom>
          <a:solidFill>
            <a:srgbClr val="D86A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174131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utoRev="1" fill="hold" nodeType="withEffect">
                                  <p:stCondLst>
                                    <p:cond delay="0"/>
                                  </p:stCondLst>
                                  <p:childTnLst>
                                    <p:animMotion origin="layout" path="M -1.45833E-6 0 L -1.45833E-6 -0.04005 " pathEditMode="relative" rAng="0" ptsTypes="AA">
                                      <p:cBhvr>
                                        <p:cTn id="6" dur="2350" fill="hold"/>
                                        <p:tgtEl>
                                          <p:spTgt spid="8"/>
                                        </p:tgtEl>
                                        <p:attrNameLst>
                                          <p:attrName>ppt_x</p:attrName>
                                          <p:attrName>ppt_y</p:attrName>
                                        </p:attrNameLst>
                                      </p:cBhvr>
                                      <p:rCtr x="0" y="-2014"/>
                                    </p:animMotion>
                                  </p:childTnLst>
                                </p:cTn>
                              </p:par>
                              <p:par>
                                <p:cTn id="7" presetID="2" presetClass="entr" presetSubtype="2" decel="10000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anim calcmode="lin" valueType="num">
                                      <p:cBhvr additive="base">
                                        <p:cTn id="9" dur="1250" fill="hold"/>
                                        <p:tgtEl>
                                          <p:spTgt spid="15"/>
                                        </p:tgtEl>
                                        <p:attrNameLst>
                                          <p:attrName>ppt_x</p:attrName>
                                        </p:attrNameLst>
                                      </p:cBhvr>
                                      <p:tavLst>
                                        <p:tav tm="0">
                                          <p:val>
                                            <p:strVal val="1+#ppt_w/2"/>
                                          </p:val>
                                        </p:tav>
                                        <p:tav tm="100000">
                                          <p:val>
                                            <p:strVal val="#ppt_x"/>
                                          </p:val>
                                        </p:tav>
                                      </p:tavLst>
                                    </p:anim>
                                    <p:anim calcmode="lin" valueType="num">
                                      <p:cBhvr additive="base">
                                        <p:cTn id="10" dur="1250" fill="hold"/>
                                        <p:tgtEl>
                                          <p:spTgt spid="15"/>
                                        </p:tgtEl>
                                        <p:attrNameLst>
                                          <p:attrName>ppt_y</p:attrName>
                                        </p:attrNameLst>
                                      </p:cBhvr>
                                      <p:tavLst>
                                        <p:tav tm="0">
                                          <p:val>
                                            <p:strVal val="#ppt_y"/>
                                          </p:val>
                                        </p:tav>
                                        <p:tav tm="100000">
                                          <p:val>
                                            <p:strVal val="#ppt_y"/>
                                          </p:val>
                                        </p:tav>
                                      </p:tavLst>
                                    </p:anim>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8" presetClass="emph" presetSubtype="0" decel="100000" fill="hold" nodeType="withEffect">
                                  <p:stCondLst>
                                    <p:cond delay="0"/>
                                  </p:stCondLst>
                                  <p:childTnLst>
                                    <p:animRot by="21600000">
                                      <p:cBhvr>
                                        <p:cTn id="14" dur="1250" fill="hold"/>
                                        <p:tgtEl>
                                          <p:spTgt spid="15"/>
                                        </p:tgtEl>
                                        <p:attrNameLst>
                                          <p:attrName>r</p:attrName>
                                        </p:attrNameLst>
                                      </p:cBhvr>
                                    </p:animRot>
                                  </p:childTnLst>
                                </p:cTn>
                              </p:par>
                              <p:par>
                                <p:cTn id="15" presetID="2" presetClass="entr" presetSubtype="8" decel="10000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1250" fill="hold"/>
                                        <p:tgtEl>
                                          <p:spTgt spid="14"/>
                                        </p:tgtEl>
                                        <p:attrNameLst>
                                          <p:attrName>ppt_x</p:attrName>
                                        </p:attrNameLst>
                                      </p:cBhvr>
                                      <p:tavLst>
                                        <p:tav tm="0">
                                          <p:val>
                                            <p:strVal val="0-#ppt_w/2"/>
                                          </p:val>
                                        </p:tav>
                                        <p:tav tm="100000">
                                          <p:val>
                                            <p:strVal val="#ppt_x"/>
                                          </p:val>
                                        </p:tav>
                                      </p:tavLst>
                                    </p:anim>
                                    <p:anim calcmode="lin" valueType="num">
                                      <p:cBhvr additive="base">
                                        <p:cTn id="18" dur="1250" fill="hold"/>
                                        <p:tgtEl>
                                          <p:spTgt spid="14"/>
                                        </p:tgtEl>
                                        <p:attrNameLst>
                                          <p:attrName>ppt_y</p:attrName>
                                        </p:attrNameLst>
                                      </p:cBhvr>
                                      <p:tavLst>
                                        <p:tav tm="0">
                                          <p:val>
                                            <p:strVal val="#ppt_y"/>
                                          </p:val>
                                        </p:tav>
                                        <p:tav tm="100000">
                                          <p:val>
                                            <p:strVal val="#ppt_y"/>
                                          </p:val>
                                        </p:tav>
                                      </p:tavLst>
                                    </p:anim>
                                  </p:childTnLst>
                                </p:cTn>
                              </p:par>
                              <p:par>
                                <p:cTn id="19" presetID="2" presetClass="entr" presetSubtype="8" decel="10000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1250" fill="hold"/>
                                        <p:tgtEl>
                                          <p:spTgt spid="30"/>
                                        </p:tgtEl>
                                        <p:attrNameLst>
                                          <p:attrName>ppt_x</p:attrName>
                                        </p:attrNameLst>
                                      </p:cBhvr>
                                      <p:tavLst>
                                        <p:tav tm="0">
                                          <p:val>
                                            <p:strVal val="0-#ppt_w/2"/>
                                          </p:val>
                                        </p:tav>
                                        <p:tav tm="100000">
                                          <p:val>
                                            <p:strVal val="#ppt_x"/>
                                          </p:val>
                                        </p:tav>
                                      </p:tavLst>
                                    </p:anim>
                                    <p:anim calcmode="lin" valueType="num">
                                      <p:cBhvr additive="base">
                                        <p:cTn id="22" dur="125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Hình ảnh 7">
            <a:extLst>
              <a:ext uri="{FF2B5EF4-FFF2-40B4-BE49-F238E27FC236}">
                <a16:creationId xmlns:a16="http://schemas.microsoft.com/office/drawing/2014/main" id="{56E7D4CA-9918-4CDC-A6FB-D7D2BC2DF1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662912" y="4789913"/>
            <a:ext cx="1827914" cy="1864327"/>
          </a:xfrm>
          <a:prstGeom prst="rect">
            <a:avLst/>
          </a:prstGeom>
        </p:spPr>
      </p:pic>
      <p:pic>
        <p:nvPicPr>
          <p:cNvPr id="9" name="Hình ảnh 8" descr="Ảnh có chứa đĩa, thực phẩm, màu cam, cắt lát&#10;&#10;Mô tả được tạo tự động">
            <a:extLst>
              <a:ext uri="{FF2B5EF4-FFF2-40B4-BE49-F238E27FC236}">
                <a16:creationId xmlns:a16="http://schemas.microsoft.com/office/drawing/2014/main" id="{AB053628-E683-42DC-8912-AEC19DCC8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9939" y="4725653"/>
            <a:ext cx="1992850" cy="1992850"/>
          </a:xfrm>
          <a:prstGeom prst="rect">
            <a:avLst/>
          </a:prstGeom>
        </p:spPr>
      </p:pic>
      <p:pic>
        <p:nvPicPr>
          <p:cNvPr id="10" name="Hình ảnh 9" descr="Ảnh có chứa thực phẩm, người, đĩa, món ăn&#10;&#10;Mô tả được tạo tự động">
            <a:extLst>
              <a:ext uri="{FF2B5EF4-FFF2-40B4-BE49-F238E27FC236}">
                <a16:creationId xmlns:a16="http://schemas.microsoft.com/office/drawing/2014/main" id="{D965182F-6FCA-4BDD-B624-EC972F915C92}"/>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424" b="89878" l="9896" r="89931">
                        <a14:foregroundMark x1="19097" y1="44221" x2="19097" y2="46946"/>
                        <a14:foregroundMark x1="19097" y1="39442" x2="19279" y2="41362"/>
                        <a14:foregroundMark x1="18229" y1="39965" x2="18330" y2="41480"/>
                        <a14:foregroundMark x1="57292" y1="9424" x2="57292" y2="9424"/>
                        <a14:backgroundMark x1="16493" y1="41710" x2="16840" y2="44503"/>
                        <a14:backgroundMark x1="48785" y1="80105" x2="56597" y2="80803"/>
                      </a14:backgroundRemoval>
                    </a14:imgEffect>
                  </a14:imgLayer>
                </a14:imgProps>
              </a:ext>
              <a:ext uri="{28A0092B-C50C-407E-A947-70E740481C1C}">
                <a14:useLocalDpi xmlns:a14="http://schemas.microsoft.com/office/drawing/2010/main" val="0"/>
              </a:ext>
            </a:extLst>
          </a:blip>
          <a:srcRect l="13412" t="8327" r="13412" b="19178"/>
          <a:stretch/>
        </p:blipFill>
        <p:spPr>
          <a:xfrm rot="10359116">
            <a:off x="3366884" y="4437314"/>
            <a:ext cx="2278239" cy="2245294"/>
          </a:xfrm>
          <a:prstGeom prst="rect">
            <a:avLst/>
          </a:prstGeom>
        </p:spPr>
      </p:pic>
      <p:pic>
        <p:nvPicPr>
          <p:cNvPr id="11" name="Hình ảnh 10" descr="Ảnh có chứa bánh sandwich, thực phẩm, thực phẩm ăn nhẹ, bánh bao nhân nho&#10;&#10;Mô tả được tạo tự động">
            <a:extLst>
              <a:ext uri="{FF2B5EF4-FFF2-40B4-BE49-F238E27FC236}">
                <a16:creationId xmlns:a16="http://schemas.microsoft.com/office/drawing/2014/main" id="{2113A681-F606-4797-A7AD-313151E45A2C}"/>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585" b="89617" l="6064" r="96064">
                        <a14:foregroundMark x1="6170" y1="57827" x2="7447" y2="66933"/>
                        <a14:foregroundMark x1="92340" y1="52236" x2="93298" y2="69010"/>
                        <a14:foregroundMark x1="96064" y1="62300" x2="96064" y2="62300"/>
                        <a14:foregroundMark x1="95745" y1="55272" x2="95745" y2="55272"/>
                        <a14:foregroundMark x1="95745" y1="71406" x2="95745" y2="71406"/>
                      </a14:backgroundRemoval>
                    </a14:imgEffect>
                  </a14:imgLayer>
                </a14:imgProps>
              </a:ext>
              <a:ext uri="{28A0092B-C50C-407E-A947-70E740481C1C}">
                <a14:useLocalDpi xmlns:a14="http://schemas.microsoft.com/office/drawing/2010/main" val="0"/>
              </a:ext>
            </a:extLst>
          </a:blip>
          <a:stretch>
            <a:fillRect/>
          </a:stretch>
        </p:blipFill>
        <p:spPr>
          <a:xfrm>
            <a:off x="9657345" y="5058501"/>
            <a:ext cx="1992850" cy="1327153"/>
          </a:xfrm>
          <a:prstGeom prst="rect">
            <a:avLst/>
          </a:prstGeom>
        </p:spPr>
      </p:pic>
      <p:sp>
        <p:nvSpPr>
          <p:cNvPr id="30" name="Hộp Văn bản 29">
            <a:extLst>
              <a:ext uri="{FF2B5EF4-FFF2-40B4-BE49-F238E27FC236}">
                <a16:creationId xmlns:a16="http://schemas.microsoft.com/office/drawing/2014/main" id="{1DD8645A-9E83-42AA-96B4-0336813A0EE6}"/>
              </a:ext>
            </a:extLst>
          </p:cNvPr>
          <p:cNvSpPr txBox="1"/>
          <p:nvPr/>
        </p:nvSpPr>
        <p:spPr>
          <a:xfrm>
            <a:off x="461685" y="1057883"/>
            <a:ext cx="6702242" cy="1938992"/>
          </a:xfrm>
          <a:prstGeom prst="rect">
            <a:avLst/>
          </a:prstGeom>
          <a:noFill/>
        </p:spPr>
        <p:txBody>
          <a:bodyPr wrap="square" rtlCol="0">
            <a:spAutoFit/>
          </a:bodyPr>
          <a:lstStyle/>
          <a:p>
            <a:r>
              <a:rPr lang="vi-VN" sz="2000" b="0" i="0">
                <a:solidFill>
                  <a:schemeClr val="bg1"/>
                </a:solidFill>
                <a:effectLst/>
                <a:latin typeface="+mj-lt"/>
              </a:rPr>
              <a:t>Thuật toán KNN không xây dựng mô hình, chỉ lưu lại các mẫu huấn luyện, xác định nhãn cho mẫu mới dựa trên những mẫu giống với mẫu mới nhất. Ý tưởng của nó là tìm ra output của dữ liệu dựa trên thông tin của những dữ liệu gần nó nhất (láng giềng), do đó KNN còn được gọi là thuật toán học lười (lazy learning).</a:t>
            </a:r>
            <a:endParaRPr lang="vi-VN" sz="2000">
              <a:solidFill>
                <a:schemeClr val="bg1"/>
              </a:solidFill>
              <a:latin typeface="+mj-lt"/>
            </a:endParaRPr>
          </a:p>
        </p:txBody>
      </p:sp>
      <p:pic>
        <p:nvPicPr>
          <p:cNvPr id="31" name="Hình ảnh 30" descr="Ảnh có chứa thực phẩm, người, đĩa, món ăn&#10;&#10;Mô tả được tạo tự động">
            <a:extLst>
              <a:ext uri="{FF2B5EF4-FFF2-40B4-BE49-F238E27FC236}">
                <a16:creationId xmlns:a16="http://schemas.microsoft.com/office/drawing/2014/main" id="{5A98B8C1-D469-4A82-A2EB-675F1C3B2D71}"/>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424" b="89878" l="9896" r="89931">
                        <a14:foregroundMark x1="19097" y1="44221" x2="19097" y2="46946"/>
                        <a14:foregroundMark x1="19097" y1="39442" x2="19279" y2="41362"/>
                        <a14:foregroundMark x1="18229" y1="39965" x2="18330" y2="41480"/>
                        <a14:foregroundMark x1="57292" y1="9424" x2="57292" y2="9424"/>
                        <a14:backgroundMark x1="16493" y1="41710" x2="16840" y2="44503"/>
                        <a14:backgroundMark x1="48785" y1="80105" x2="56597" y2="80803"/>
                      </a14:backgroundRemoval>
                    </a14:imgEffect>
                  </a14:imgLayer>
                </a14:imgProps>
              </a:ext>
              <a:ext uri="{28A0092B-C50C-407E-A947-70E740481C1C}">
                <a14:useLocalDpi xmlns:a14="http://schemas.microsoft.com/office/drawing/2010/main" val="0"/>
              </a:ext>
            </a:extLst>
          </a:blip>
          <a:srcRect l="13412" t="8327" r="13412" b="19178"/>
          <a:stretch/>
        </p:blipFill>
        <p:spPr>
          <a:xfrm rot="391644">
            <a:off x="7544032" y="1107727"/>
            <a:ext cx="3785284" cy="3730546"/>
          </a:xfrm>
          <a:prstGeom prst="rect">
            <a:avLst/>
          </a:prstGeom>
        </p:spPr>
      </p:pic>
      <p:pic>
        <p:nvPicPr>
          <p:cNvPr id="22" name="Hình ảnh 21" descr="Ảnh có chứa đĩa, thực phẩm, màu cam, cắt lát&#10;&#10;Mô tả được tạo tự động">
            <a:extLst>
              <a:ext uri="{FF2B5EF4-FFF2-40B4-BE49-F238E27FC236}">
                <a16:creationId xmlns:a16="http://schemas.microsoft.com/office/drawing/2014/main" id="{F3172B60-BD2E-4BDB-88A6-93AD5B5FE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2723371" y="817844"/>
            <a:ext cx="4136668" cy="4136668"/>
          </a:xfrm>
          <a:prstGeom prst="rect">
            <a:avLst/>
          </a:prstGeom>
        </p:spPr>
      </p:pic>
      <p:sp>
        <p:nvSpPr>
          <p:cNvPr id="20" name="Hình chữ nhật 19">
            <a:extLst>
              <a:ext uri="{FF2B5EF4-FFF2-40B4-BE49-F238E27FC236}">
                <a16:creationId xmlns:a16="http://schemas.microsoft.com/office/drawing/2014/main" id="{88EF345A-FE80-487A-89B7-65F93E8D1AB5}"/>
              </a:ext>
            </a:extLst>
          </p:cNvPr>
          <p:cNvSpPr/>
          <p:nvPr/>
        </p:nvSpPr>
        <p:spPr>
          <a:xfrm>
            <a:off x="0" y="-39830"/>
            <a:ext cx="12191999" cy="6198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Hộp Văn bản 20">
            <a:extLst>
              <a:ext uri="{FF2B5EF4-FFF2-40B4-BE49-F238E27FC236}">
                <a16:creationId xmlns:a16="http://schemas.microsoft.com/office/drawing/2014/main" id="{098A980B-55F1-422F-ACA9-0249E5903FE8}"/>
              </a:ext>
            </a:extLst>
          </p:cNvPr>
          <p:cNvSpPr txBox="1"/>
          <p:nvPr/>
        </p:nvSpPr>
        <p:spPr>
          <a:xfrm>
            <a:off x="29411" y="45324"/>
            <a:ext cx="187283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Group Name</a:t>
            </a:r>
            <a:endParaRPr lang="vi-VN" sz="2000" b="1">
              <a:solidFill>
                <a:schemeClr val="bg1"/>
              </a:solidFill>
              <a:latin typeface="Arial" panose="020B0604020202020204" pitchFamily="34" charset="0"/>
              <a:cs typeface="Arial" panose="020B0604020202020204" pitchFamily="34" charset="0"/>
            </a:endParaRPr>
          </a:p>
        </p:txBody>
      </p:sp>
      <p:cxnSp>
        <p:nvCxnSpPr>
          <p:cNvPr id="23" name="Đường nối Thẳng 22">
            <a:extLst>
              <a:ext uri="{FF2B5EF4-FFF2-40B4-BE49-F238E27FC236}">
                <a16:creationId xmlns:a16="http://schemas.microsoft.com/office/drawing/2014/main" id="{F1EF543D-0DAB-41B4-8BC4-B28498F16060}"/>
              </a:ext>
            </a:extLst>
          </p:cNvPr>
          <p:cNvCxnSpPr>
            <a:cxnSpLocks/>
          </p:cNvCxnSpPr>
          <p:nvPr/>
        </p:nvCxnSpPr>
        <p:spPr>
          <a:xfrm>
            <a:off x="0" y="562817"/>
            <a:ext cx="12191999"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5" name="Hộp Văn bản 24">
            <a:extLst>
              <a:ext uri="{FF2B5EF4-FFF2-40B4-BE49-F238E27FC236}">
                <a16:creationId xmlns:a16="http://schemas.microsoft.com/office/drawing/2014/main" id="{48EEA097-290B-4C6E-95B6-227841990152}"/>
              </a:ext>
            </a:extLst>
          </p:cNvPr>
          <p:cNvSpPr txBox="1"/>
          <p:nvPr/>
        </p:nvSpPr>
        <p:spPr>
          <a:xfrm>
            <a:off x="4989769" y="55126"/>
            <a:ext cx="1647929" cy="400110"/>
          </a:xfrm>
          <a:prstGeom prst="rect">
            <a:avLst/>
          </a:prstGeom>
          <a:noFill/>
        </p:spPr>
        <p:txBody>
          <a:bodyPr wrap="square" rtlCol="0">
            <a:spAutoFit/>
          </a:bodyPr>
          <a:lstStyle/>
          <a:p>
            <a:pPr algn="ctr"/>
            <a:r>
              <a:rPr lang="en-US" sz="2000" b="1">
                <a:solidFill>
                  <a:srgbClr val="D86A04"/>
                </a:solidFill>
                <a:latin typeface="Arial" panose="020B0604020202020204" pitchFamily="34" charset="0"/>
                <a:cs typeface="Arial" panose="020B0604020202020204" pitchFamily="34" charset="0"/>
              </a:rPr>
              <a:t>Bữa sáng </a:t>
            </a:r>
            <a:endParaRPr lang="vi-VN" sz="2000" b="1">
              <a:solidFill>
                <a:srgbClr val="D86A04"/>
              </a:solidFill>
              <a:latin typeface="Arial" panose="020B0604020202020204" pitchFamily="34" charset="0"/>
              <a:cs typeface="Arial" panose="020B0604020202020204" pitchFamily="34" charset="0"/>
            </a:endParaRPr>
          </a:p>
        </p:txBody>
      </p:sp>
      <p:sp>
        <p:nvSpPr>
          <p:cNvPr id="26" name="Hộp Văn bản 25">
            <a:extLst>
              <a:ext uri="{FF2B5EF4-FFF2-40B4-BE49-F238E27FC236}">
                <a16:creationId xmlns:a16="http://schemas.microsoft.com/office/drawing/2014/main" id="{48ED72C9-7C4B-47DF-95AA-B322F4004E74}"/>
              </a:ext>
            </a:extLst>
          </p:cNvPr>
          <p:cNvSpPr txBox="1"/>
          <p:nvPr/>
        </p:nvSpPr>
        <p:spPr>
          <a:xfrm>
            <a:off x="7251320" y="66345"/>
            <a:ext cx="2493531"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Đồ tráng miệng</a:t>
            </a:r>
            <a:endParaRPr lang="vi-VN" sz="2000" b="1">
              <a:solidFill>
                <a:schemeClr val="bg1"/>
              </a:solidFill>
              <a:latin typeface="Arial" panose="020B0604020202020204" pitchFamily="34" charset="0"/>
              <a:cs typeface="Arial" panose="020B0604020202020204" pitchFamily="34" charset="0"/>
            </a:endParaRPr>
          </a:p>
        </p:txBody>
      </p:sp>
      <p:sp>
        <p:nvSpPr>
          <p:cNvPr id="27" name="Hộp Văn bản 26">
            <a:extLst>
              <a:ext uri="{FF2B5EF4-FFF2-40B4-BE49-F238E27FC236}">
                <a16:creationId xmlns:a16="http://schemas.microsoft.com/office/drawing/2014/main" id="{726556A7-E130-431E-B52F-39C135BF8E76}"/>
              </a:ext>
            </a:extLst>
          </p:cNvPr>
          <p:cNvSpPr txBox="1"/>
          <p:nvPr/>
        </p:nvSpPr>
        <p:spPr>
          <a:xfrm>
            <a:off x="10248517" y="63316"/>
            <a:ext cx="1647929"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Ăn nhanh</a:t>
            </a:r>
            <a:endParaRPr lang="vi-VN" sz="2000" b="1">
              <a:solidFill>
                <a:schemeClr val="bg1"/>
              </a:solidFill>
              <a:latin typeface="Arial" panose="020B0604020202020204" pitchFamily="34" charset="0"/>
              <a:cs typeface="Arial" panose="020B0604020202020204" pitchFamily="34" charset="0"/>
            </a:endParaRPr>
          </a:p>
        </p:txBody>
      </p:sp>
      <p:sp>
        <p:nvSpPr>
          <p:cNvPr id="29" name="Hình chữ nhật: Góc Tròn 28">
            <a:extLst>
              <a:ext uri="{FF2B5EF4-FFF2-40B4-BE49-F238E27FC236}">
                <a16:creationId xmlns:a16="http://schemas.microsoft.com/office/drawing/2014/main" id="{228D99E0-AE21-4505-A5FF-07A21B69E53E}"/>
              </a:ext>
            </a:extLst>
          </p:cNvPr>
          <p:cNvSpPr/>
          <p:nvPr/>
        </p:nvSpPr>
        <p:spPr>
          <a:xfrm>
            <a:off x="5054114" y="495391"/>
            <a:ext cx="1519237" cy="67400"/>
          </a:xfrm>
          <a:prstGeom prst="roundRect">
            <a:avLst>
              <a:gd name="adj" fmla="val 50000"/>
            </a:avLst>
          </a:prstGeom>
          <a:solidFill>
            <a:srgbClr val="D86A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1087979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utoRev="1" fill="hold" nodeType="withEffect">
                                  <p:stCondLst>
                                    <p:cond delay="0"/>
                                  </p:stCondLst>
                                  <p:childTnLst>
                                    <p:animMotion origin="layout" path="M -1.25E-6 1.85185E-6 L -1.25E-6 -0.04005 " pathEditMode="relative" rAng="0" ptsTypes="AA">
                                      <p:cBhvr>
                                        <p:cTn id="6" dur="2350" fill="hold"/>
                                        <p:tgtEl>
                                          <p:spTgt spid="10"/>
                                        </p:tgtEl>
                                        <p:attrNameLst>
                                          <p:attrName>ppt_x</p:attrName>
                                          <p:attrName>ppt_y</p:attrName>
                                        </p:attrNameLst>
                                      </p:cBhvr>
                                      <p:rCtr x="0" y="-2014"/>
                                    </p:animMotion>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Hình ảnh 7">
            <a:extLst>
              <a:ext uri="{FF2B5EF4-FFF2-40B4-BE49-F238E27FC236}">
                <a16:creationId xmlns:a16="http://schemas.microsoft.com/office/drawing/2014/main" id="{56E7D4CA-9918-4CDC-A6FB-D7D2BC2DF1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662912" y="4789913"/>
            <a:ext cx="1827914" cy="1864327"/>
          </a:xfrm>
          <a:prstGeom prst="rect">
            <a:avLst/>
          </a:prstGeom>
        </p:spPr>
      </p:pic>
      <p:pic>
        <p:nvPicPr>
          <p:cNvPr id="10" name="Hình ảnh 9" descr="Ảnh có chứa thực phẩm, người, đĩa, món ăn&#10;&#10;Mô tả được tạo tự động">
            <a:extLst>
              <a:ext uri="{FF2B5EF4-FFF2-40B4-BE49-F238E27FC236}">
                <a16:creationId xmlns:a16="http://schemas.microsoft.com/office/drawing/2014/main" id="{D965182F-6FCA-4BDD-B624-EC972F915C92}"/>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424" b="89878" l="9896" r="89931">
                        <a14:foregroundMark x1="19097" y1="44221" x2="19097" y2="46946"/>
                        <a14:foregroundMark x1="19097" y1="39442" x2="19279" y2="41362"/>
                        <a14:foregroundMark x1="18229" y1="39965" x2="18330" y2="41480"/>
                        <a14:foregroundMark x1="57292" y1="9424" x2="57292" y2="9424"/>
                        <a14:backgroundMark x1="16493" y1="41710" x2="16840" y2="44503"/>
                        <a14:backgroundMark x1="48785" y1="80105" x2="56597" y2="80803"/>
                      </a14:backgroundRemoval>
                    </a14:imgEffect>
                  </a14:imgLayer>
                </a14:imgProps>
              </a:ext>
              <a:ext uri="{28A0092B-C50C-407E-A947-70E740481C1C}">
                <a14:useLocalDpi xmlns:a14="http://schemas.microsoft.com/office/drawing/2010/main" val="0"/>
              </a:ext>
            </a:extLst>
          </a:blip>
          <a:srcRect l="13412" t="8327" r="13412" b="19178"/>
          <a:stretch/>
        </p:blipFill>
        <p:spPr>
          <a:xfrm>
            <a:off x="3870001" y="4873262"/>
            <a:ext cx="1803114" cy="1777040"/>
          </a:xfrm>
          <a:prstGeom prst="rect">
            <a:avLst/>
          </a:prstGeom>
        </p:spPr>
      </p:pic>
      <p:pic>
        <p:nvPicPr>
          <p:cNvPr id="11" name="Hình ảnh 10" descr="Ảnh có chứa bánh sandwich, thực phẩm, thực phẩm ăn nhẹ, bánh bao nhân nho&#10;&#10;Mô tả được tạo tự động">
            <a:extLst>
              <a:ext uri="{FF2B5EF4-FFF2-40B4-BE49-F238E27FC236}">
                <a16:creationId xmlns:a16="http://schemas.microsoft.com/office/drawing/2014/main" id="{2113A681-F606-4797-A7AD-313151E45A2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585" b="89617" l="6064" r="96064">
                        <a14:foregroundMark x1="6170" y1="57827" x2="7447" y2="66933"/>
                        <a14:foregroundMark x1="92340" y1="52236" x2="93298" y2="69010"/>
                        <a14:foregroundMark x1="96064" y1="62300" x2="96064" y2="62300"/>
                        <a14:foregroundMark x1="95745" y1="55272" x2="95745" y2="55272"/>
                        <a14:foregroundMark x1="95745" y1="71406" x2="95745" y2="71406"/>
                      </a14:backgroundRemoval>
                    </a14:imgEffect>
                  </a14:imgLayer>
                </a14:imgProps>
              </a:ext>
              <a:ext uri="{28A0092B-C50C-407E-A947-70E740481C1C}">
                <a14:useLocalDpi xmlns:a14="http://schemas.microsoft.com/office/drawing/2010/main" val="0"/>
              </a:ext>
            </a:extLst>
          </a:blip>
          <a:stretch>
            <a:fillRect/>
          </a:stretch>
        </p:blipFill>
        <p:spPr>
          <a:xfrm>
            <a:off x="9102455" y="4714838"/>
            <a:ext cx="2760195" cy="1838172"/>
          </a:xfrm>
          <a:prstGeom prst="rect">
            <a:avLst/>
          </a:prstGeom>
        </p:spPr>
      </p:pic>
      <p:sp>
        <p:nvSpPr>
          <p:cNvPr id="14" name="Hộp Văn bản 13">
            <a:extLst>
              <a:ext uri="{FF2B5EF4-FFF2-40B4-BE49-F238E27FC236}">
                <a16:creationId xmlns:a16="http://schemas.microsoft.com/office/drawing/2014/main" id="{530D5E35-6E76-48EF-82D3-D400045698A1}"/>
              </a:ext>
            </a:extLst>
          </p:cNvPr>
          <p:cNvSpPr txBox="1"/>
          <p:nvPr/>
        </p:nvSpPr>
        <p:spPr>
          <a:xfrm>
            <a:off x="295554" y="580809"/>
            <a:ext cx="10744380" cy="1200329"/>
          </a:xfrm>
          <a:prstGeom prst="rect">
            <a:avLst/>
          </a:prstGeom>
          <a:noFill/>
        </p:spPr>
        <p:txBody>
          <a:bodyPr wrap="square" rtlCol="0">
            <a:spAutoFit/>
          </a:bodyPr>
          <a:lstStyle/>
          <a:p>
            <a:pPr algn="l"/>
            <a:r>
              <a:rPr lang="vi-VN" sz="3600" b="0" i="0">
                <a:solidFill>
                  <a:schemeClr val="accent2"/>
                </a:solidFill>
                <a:effectLst/>
                <a:latin typeface="+mj-lt"/>
              </a:rPr>
              <a:t>Quá trình phân lớp sử dụng thuật toán KNN gồm các bước sau:</a:t>
            </a:r>
          </a:p>
        </p:txBody>
      </p:sp>
      <p:sp>
        <p:nvSpPr>
          <p:cNvPr id="30" name="Hộp Văn bản 29">
            <a:extLst>
              <a:ext uri="{FF2B5EF4-FFF2-40B4-BE49-F238E27FC236}">
                <a16:creationId xmlns:a16="http://schemas.microsoft.com/office/drawing/2014/main" id="{1DD8645A-9E83-42AA-96B4-0336813A0EE6}"/>
              </a:ext>
            </a:extLst>
          </p:cNvPr>
          <p:cNvSpPr txBox="1"/>
          <p:nvPr/>
        </p:nvSpPr>
        <p:spPr>
          <a:xfrm>
            <a:off x="508337" y="1685849"/>
            <a:ext cx="7196329" cy="3170099"/>
          </a:xfrm>
          <a:prstGeom prst="rect">
            <a:avLst/>
          </a:prstGeom>
          <a:noFill/>
        </p:spPr>
        <p:txBody>
          <a:bodyPr wrap="square" rtlCol="0">
            <a:spAutoFit/>
          </a:bodyPr>
          <a:lstStyle/>
          <a:p>
            <a:pPr algn="l"/>
            <a:r>
              <a:rPr lang="vi-VN" sz="2000" b="0" i="0">
                <a:solidFill>
                  <a:schemeClr val="bg1"/>
                </a:solidFill>
                <a:effectLst/>
                <a:latin typeface="Roboto" panose="02000000000000000000" pitchFamily="2" charset="0"/>
              </a:rPr>
              <a:t>Quá trình phân lớp sử dụng thuật toán KNN gồm các bước sau:</a:t>
            </a:r>
          </a:p>
          <a:p>
            <a:pPr algn="l">
              <a:buFont typeface="Arial" panose="020B0604020202020204" pitchFamily="34" charset="0"/>
              <a:buChar char="•"/>
            </a:pPr>
            <a:r>
              <a:rPr lang="vi-VN" sz="2000" b="1" i="0">
                <a:solidFill>
                  <a:schemeClr val="bg1"/>
                </a:solidFill>
                <a:effectLst/>
                <a:latin typeface="Roboto" panose="02000000000000000000" pitchFamily="2" charset="0"/>
              </a:rPr>
              <a:t>Bước 1:</a:t>
            </a:r>
            <a:r>
              <a:rPr lang="vi-VN" sz="2000" b="0" i="0">
                <a:solidFill>
                  <a:schemeClr val="bg1"/>
                </a:solidFill>
                <a:effectLst/>
                <a:latin typeface="Roboto" panose="02000000000000000000" pitchFamily="2" charset="0"/>
              </a:rPr>
              <a:t> Xác định tham số K là số láng giềng gần nhất.</a:t>
            </a:r>
          </a:p>
          <a:p>
            <a:pPr algn="l">
              <a:buFont typeface="Arial" panose="020B0604020202020204" pitchFamily="34" charset="0"/>
              <a:buChar char="•"/>
            </a:pPr>
            <a:r>
              <a:rPr lang="vi-VN" sz="2000" b="1" i="0">
                <a:solidFill>
                  <a:schemeClr val="bg1"/>
                </a:solidFill>
                <a:effectLst/>
                <a:latin typeface="Roboto" panose="02000000000000000000" pitchFamily="2" charset="0"/>
              </a:rPr>
              <a:t>Bước 2:</a:t>
            </a:r>
            <a:r>
              <a:rPr lang="vi-VN" sz="2000" b="0" i="0">
                <a:solidFill>
                  <a:schemeClr val="bg1"/>
                </a:solidFill>
                <a:effectLst/>
                <a:latin typeface="Roboto" panose="02000000000000000000" pitchFamily="2" charset="0"/>
              </a:rPr>
              <a:t> Tính khoảng cách đối tượng cần phân lớp với tất cả các đối tượng trong training data.</a:t>
            </a:r>
          </a:p>
          <a:p>
            <a:pPr algn="l">
              <a:buFont typeface="Arial" panose="020B0604020202020204" pitchFamily="34" charset="0"/>
              <a:buChar char="•"/>
            </a:pPr>
            <a:r>
              <a:rPr lang="vi-VN" sz="2000" b="1" i="0">
                <a:solidFill>
                  <a:schemeClr val="bg1"/>
                </a:solidFill>
                <a:effectLst/>
                <a:latin typeface="Roboto" panose="02000000000000000000" pitchFamily="2" charset="0"/>
              </a:rPr>
              <a:t>Bước 3:</a:t>
            </a:r>
            <a:r>
              <a:rPr lang="vi-VN" sz="2000" b="0" i="0">
                <a:solidFill>
                  <a:schemeClr val="bg1"/>
                </a:solidFill>
                <a:effectLst/>
                <a:latin typeface="Roboto" panose="02000000000000000000" pitchFamily="2" charset="0"/>
              </a:rPr>
              <a:t> Sắp xếp khoảng cách theo thứ tự tăng dần và xác định K láng giềng gần nhất với đối tượng cần phân lớp.</a:t>
            </a:r>
          </a:p>
          <a:p>
            <a:pPr algn="l">
              <a:buFont typeface="Arial" panose="020B0604020202020204" pitchFamily="34" charset="0"/>
              <a:buChar char="•"/>
            </a:pPr>
            <a:r>
              <a:rPr lang="vi-VN" sz="2000" b="1" i="0">
                <a:solidFill>
                  <a:schemeClr val="bg1"/>
                </a:solidFill>
                <a:effectLst/>
                <a:latin typeface="Roboto" panose="02000000000000000000" pitchFamily="2" charset="0"/>
              </a:rPr>
              <a:t>Bước 4:</a:t>
            </a:r>
            <a:r>
              <a:rPr lang="vi-VN" sz="2000" b="0" i="0">
                <a:solidFill>
                  <a:schemeClr val="bg1"/>
                </a:solidFill>
                <a:effectLst/>
                <a:latin typeface="Roboto" panose="02000000000000000000" pitchFamily="2" charset="0"/>
              </a:rPr>
              <a:t> Lấy tất cả các lớp của K láng giềng gần nhất.</a:t>
            </a:r>
          </a:p>
          <a:p>
            <a:pPr algn="l">
              <a:buFont typeface="Arial" panose="020B0604020202020204" pitchFamily="34" charset="0"/>
              <a:buChar char="•"/>
            </a:pPr>
            <a:r>
              <a:rPr lang="vi-VN" sz="2000" b="1" i="0">
                <a:solidFill>
                  <a:schemeClr val="bg1"/>
                </a:solidFill>
                <a:effectLst/>
                <a:latin typeface="Roboto" panose="02000000000000000000" pitchFamily="2" charset="0"/>
              </a:rPr>
              <a:t>Bước 5:</a:t>
            </a:r>
            <a:r>
              <a:rPr lang="vi-VN" sz="2000" b="0" i="0">
                <a:solidFill>
                  <a:schemeClr val="bg1"/>
                </a:solidFill>
                <a:effectLst/>
                <a:latin typeface="Roboto" panose="02000000000000000000" pitchFamily="2" charset="0"/>
              </a:rPr>
              <a:t> Dựa vào phần lớn lớp của K để xác định lớp cho đối tượng cần phân </a:t>
            </a:r>
          </a:p>
        </p:txBody>
      </p:sp>
      <p:pic>
        <p:nvPicPr>
          <p:cNvPr id="18" name="Hình ảnh 17" descr="Ảnh có chứa bánh sandwich, thực phẩm, thực phẩm ăn nhẹ, bánh bao nhân nho&#10;&#10;Mô tả được tạo tự động">
            <a:extLst>
              <a:ext uri="{FF2B5EF4-FFF2-40B4-BE49-F238E27FC236}">
                <a16:creationId xmlns:a16="http://schemas.microsoft.com/office/drawing/2014/main" id="{D0578786-DF3E-46EA-AC8A-517959C6D63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585" b="89617" l="6064" r="96064">
                        <a14:foregroundMark x1="6170" y1="57827" x2="7447" y2="66933"/>
                        <a14:foregroundMark x1="92340" y1="52236" x2="93298" y2="69010"/>
                        <a14:foregroundMark x1="96064" y1="62300" x2="96064" y2="62300"/>
                        <a14:foregroundMark x1="95745" y1="55272" x2="95745" y2="55272"/>
                        <a14:foregroundMark x1="95745" y1="71406" x2="95745" y2="71406"/>
                      </a14:backgroundRemoval>
                    </a14:imgEffect>
                  </a14:imgLayer>
                </a14:imgProps>
              </a:ext>
              <a:ext uri="{28A0092B-C50C-407E-A947-70E740481C1C}">
                <a14:useLocalDpi xmlns:a14="http://schemas.microsoft.com/office/drawing/2010/main" val="0"/>
              </a:ext>
            </a:extLst>
          </a:blip>
          <a:stretch>
            <a:fillRect/>
          </a:stretch>
        </p:blipFill>
        <p:spPr>
          <a:xfrm>
            <a:off x="7494224" y="1357556"/>
            <a:ext cx="4402222" cy="2931692"/>
          </a:xfrm>
          <a:prstGeom prst="rect">
            <a:avLst/>
          </a:prstGeom>
        </p:spPr>
      </p:pic>
      <p:sp>
        <p:nvSpPr>
          <p:cNvPr id="20" name="Hình chữ nhật 19">
            <a:extLst>
              <a:ext uri="{FF2B5EF4-FFF2-40B4-BE49-F238E27FC236}">
                <a16:creationId xmlns:a16="http://schemas.microsoft.com/office/drawing/2014/main" id="{88EF345A-FE80-487A-89B7-65F93E8D1AB5}"/>
              </a:ext>
            </a:extLst>
          </p:cNvPr>
          <p:cNvSpPr/>
          <p:nvPr/>
        </p:nvSpPr>
        <p:spPr>
          <a:xfrm>
            <a:off x="0" y="-39830"/>
            <a:ext cx="12191999" cy="6198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Hộp Văn bản 20">
            <a:extLst>
              <a:ext uri="{FF2B5EF4-FFF2-40B4-BE49-F238E27FC236}">
                <a16:creationId xmlns:a16="http://schemas.microsoft.com/office/drawing/2014/main" id="{098A980B-55F1-422F-ACA9-0249E5903FE8}"/>
              </a:ext>
            </a:extLst>
          </p:cNvPr>
          <p:cNvSpPr txBox="1"/>
          <p:nvPr/>
        </p:nvSpPr>
        <p:spPr>
          <a:xfrm>
            <a:off x="29411" y="45324"/>
            <a:ext cx="187283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Group Name</a:t>
            </a:r>
            <a:endParaRPr lang="vi-VN" sz="2000" b="1">
              <a:solidFill>
                <a:schemeClr val="bg1"/>
              </a:solidFill>
              <a:latin typeface="Arial" panose="020B0604020202020204" pitchFamily="34" charset="0"/>
              <a:cs typeface="Arial" panose="020B0604020202020204" pitchFamily="34" charset="0"/>
            </a:endParaRPr>
          </a:p>
        </p:txBody>
      </p:sp>
      <p:cxnSp>
        <p:nvCxnSpPr>
          <p:cNvPr id="23" name="Đường nối Thẳng 22">
            <a:extLst>
              <a:ext uri="{FF2B5EF4-FFF2-40B4-BE49-F238E27FC236}">
                <a16:creationId xmlns:a16="http://schemas.microsoft.com/office/drawing/2014/main" id="{F1EF543D-0DAB-41B4-8BC4-B28498F16060}"/>
              </a:ext>
            </a:extLst>
          </p:cNvPr>
          <p:cNvCxnSpPr>
            <a:cxnSpLocks/>
          </p:cNvCxnSpPr>
          <p:nvPr/>
        </p:nvCxnSpPr>
        <p:spPr>
          <a:xfrm>
            <a:off x="0" y="562817"/>
            <a:ext cx="12191999"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5" name="Hộp Văn bản 24">
            <a:extLst>
              <a:ext uri="{FF2B5EF4-FFF2-40B4-BE49-F238E27FC236}">
                <a16:creationId xmlns:a16="http://schemas.microsoft.com/office/drawing/2014/main" id="{48EEA097-290B-4C6E-95B6-227841990152}"/>
              </a:ext>
            </a:extLst>
          </p:cNvPr>
          <p:cNvSpPr txBox="1"/>
          <p:nvPr/>
        </p:nvSpPr>
        <p:spPr>
          <a:xfrm>
            <a:off x="4989769" y="55126"/>
            <a:ext cx="1647929" cy="400110"/>
          </a:xfrm>
          <a:prstGeom prst="rect">
            <a:avLst/>
          </a:prstGeom>
          <a:noFill/>
        </p:spPr>
        <p:txBody>
          <a:bodyPr wrap="square" rtlCol="0">
            <a:spAutoFit/>
          </a:bodyPr>
          <a:lstStyle/>
          <a:p>
            <a:pPr algn="ctr"/>
            <a:r>
              <a:rPr lang="en-US" sz="2000" b="1">
                <a:solidFill>
                  <a:srgbClr val="D86A04"/>
                </a:solidFill>
                <a:latin typeface="Arial" panose="020B0604020202020204" pitchFamily="34" charset="0"/>
                <a:cs typeface="Arial" panose="020B0604020202020204" pitchFamily="34" charset="0"/>
              </a:rPr>
              <a:t>Bữa sáng </a:t>
            </a:r>
            <a:endParaRPr lang="vi-VN" sz="2000" b="1">
              <a:solidFill>
                <a:srgbClr val="D86A04"/>
              </a:solidFill>
              <a:latin typeface="Arial" panose="020B0604020202020204" pitchFamily="34" charset="0"/>
              <a:cs typeface="Arial" panose="020B0604020202020204" pitchFamily="34" charset="0"/>
            </a:endParaRPr>
          </a:p>
        </p:txBody>
      </p:sp>
      <p:sp>
        <p:nvSpPr>
          <p:cNvPr id="26" name="Hộp Văn bản 25">
            <a:extLst>
              <a:ext uri="{FF2B5EF4-FFF2-40B4-BE49-F238E27FC236}">
                <a16:creationId xmlns:a16="http://schemas.microsoft.com/office/drawing/2014/main" id="{48ED72C9-7C4B-47DF-95AA-B322F4004E74}"/>
              </a:ext>
            </a:extLst>
          </p:cNvPr>
          <p:cNvSpPr txBox="1"/>
          <p:nvPr/>
        </p:nvSpPr>
        <p:spPr>
          <a:xfrm>
            <a:off x="7251320" y="66345"/>
            <a:ext cx="2493531"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Đồ tráng miệng</a:t>
            </a:r>
            <a:endParaRPr lang="vi-VN" sz="2000" b="1">
              <a:solidFill>
                <a:schemeClr val="bg1"/>
              </a:solidFill>
              <a:latin typeface="Arial" panose="020B0604020202020204" pitchFamily="34" charset="0"/>
              <a:cs typeface="Arial" panose="020B0604020202020204" pitchFamily="34" charset="0"/>
            </a:endParaRPr>
          </a:p>
        </p:txBody>
      </p:sp>
      <p:sp>
        <p:nvSpPr>
          <p:cNvPr id="27" name="Hộp Văn bản 26">
            <a:extLst>
              <a:ext uri="{FF2B5EF4-FFF2-40B4-BE49-F238E27FC236}">
                <a16:creationId xmlns:a16="http://schemas.microsoft.com/office/drawing/2014/main" id="{726556A7-E130-431E-B52F-39C135BF8E76}"/>
              </a:ext>
            </a:extLst>
          </p:cNvPr>
          <p:cNvSpPr txBox="1"/>
          <p:nvPr/>
        </p:nvSpPr>
        <p:spPr>
          <a:xfrm>
            <a:off x="10248517" y="63316"/>
            <a:ext cx="1647929"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Ăn nhanh</a:t>
            </a:r>
            <a:endParaRPr lang="vi-VN" sz="2000" b="1">
              <a:solidFill>
                <a:schemeClr val="bg1"/>
              </a:solidFill>
              <a:latin typeface="Arial" panose="020B0604020202020204" pitchFamily="34" charset="0"/>
              <a:cs typeface="Arial" panose="020B0604020202020204" pitchFamily="34" charset="0"/>
            </a:endParaRPr>
          </a:p>
        </p:txBody>
      </p:sp>
      <p:sp>
        <p:nvSpPr>
          <p:cNvPr id="29" name="Hình chữ nhật: Góc Tròn 28">
            <a:extLst>
              <a:ext uri="{FF2B5EF4-FFF2-40B4-BE49-F238E27FC236}">
                <a16:creationId xmlns:a16="http://schemas.microsoft.com/office/drawing/2014/main" id="{228D99E0-AE21-4505-A5FF-07A21B69E53E}"/>
              </a:ext>
            </a:extLst>
          </p:cNvPr>
          <p:cNvSpPr/>
          <p:nvPr/>
        </p:nvSpPr>
        <p:spPr>
          <a:xfrm>
            <a:off x="5054114" y="495391"/>
            <a:ext cx="1519237" cy="67400"/>
          </a:xfrm>
          <a:prstGeom prst="roundRect">
            <a:avLst>
              <a:gd name="adj" fmla="val 50000"/>
            </a:avLst>
          </a:prstGeom>
          <a:solidFill>
            <a:srgbClr val="D86A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9" name="Hình ảnh 18" descr="Ảnh có chứa đĩa, thực phẩm, màu cam, cắt lát&#10;&#10;Mô tả được tạo tự động">
            <a:extLst>
              <a:ext uri="{FF2B5EF4-FFF2-40B4-BE49-F238E27FC236}">
                <a16:creationId xmlns:a16="http://schemas.microsoft.com/office/drawing/2014/main" id="{779F9FA4-B50A-4482-8E17-80E3596DEE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59939" y="4725653"/>
            <a:ext cx="1992850" cy="1992850"/>
          </a:xfrm>
          <a:prstGeom prst="rect">
            <a:avLst/>
          </a:prstGeom>
        </p:spPr>
      </p:pic>
    </p:spTree>
    <p:extLst>
      <p:ext uri="{BB962C8B-B14F-4D97-AF65-F5344CB8AC3E}">
        <p14:creationId xmlns:p14="http://schemas.microsoft.com/office/powerpoint/2010/main" val="2177837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utoRev="1" fill="hold" nodeType="withEffect">
                                  <p:stCondLst>
                                    <p:cond delay="0"/>
                                  </p:stCondLst>
                                  <p:childTnLst>
                                    <p:animMotion origin="layout" path="M 4.375E-6 2.22222E-6 L 4.375E-6 -0.04005 " pathEditMode="relative" rAng="0" ptsTypes="AA">
                                      <p:cBhvr>
                                        <p:cTn id="6" dur="2350" fill="hold"/>
                                        <p:tgtEl>
                                          <p:spTgt spid="11"/>
                                        </p:tgtEl>
                                        <p:attrNameLst>
                                          <p:attrName>ppt_x</p:attrName>
                                          <p:attrName>ppt_y</p:attrName>
                                        </p:attrNameLst>
                                      </p:cBhvr>
                                      <p:rCtr x="0" y="-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Hình ảnh 7">
            <a:extLst>
              <a:ext uri="{FF2B5EF4-FFF2-40B4-BE49-F238E27FC236}">
                <a16:creationId xmlns:a16="http://schemas.microsoft.com/office/drawing/2014/main" id="{56E7D4CA-9918-4CDC-A6FB-D7D2BC2DF1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662912" y="4789913"/>
            <a:ext cx="1827914" cy="1864327"/>
          </a:xfrm>
          <a:prstGeom prst="rect">
            <a:avLst/>
          </a:prstGeom>
        </p:spPr>
      </p:pic>
      <p:pic>
        <p:nvPicPr>
          <p:cNvPr id="10" name="Hình ảnh 9" descr="Ảnh có chứa thực phẩm, người, đĩa, món ăn&#10;&#10;Mô tả được tạo tự động">
            <a:extLst>
              <a:ext uri="{FF2B5EF4-FFF2-40B4-BE49-F238E27FC236}">
                <a16:creationId xmlns:a16="http://schemas.microsoft.com/office/drawing/2014/main" id="{D965182F-6FCA-4BDD-B624-EC972F915C92}"/>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424" b="89878" l="9896" r="89931">
                        <a14:foregroundMark x1="19097" y1="44221" x2="19097" y2="46946"/>
                        <a14:foregroundMark x1="19097" y1="39442" x2="19279" y2="41362"/>
                        <a14:foregroundMark x1="18229" y1="39965" x2="18330" y2="41480"/>
                        <a14:foregroundMark x1="57292" y1="9424" x2="57292" y2="9424"/>
                        <a14:backgroundMark x1="16493" y1="41710" x2="16840" y2="44503"/>
                        <a14:backgroundMark x1="48785" y1="80105" x2="56597" y2="80803"/>
                      </a14:backgroundRemoval>
                    </a14:imgEffect>
                  </a14:imgLayer>
                </a14:imgProps>
              </a:ext>
              <a:ext uri="{28A0092B-C50C-407E-A947-70E740481C1C}">
                <a14:useLocalDpi xmlns:a14="http://schemas.microsoft.com/office/drawing/2010/main" val="0"/>
              </a:ext>
            </a:extLst>
          </a:blip>
          <a:srcRect l="13412" t="8327" r="13412" b="19178"/>
          <a:stretch/>
        </p:blipFill>
        <p:spPr>
          <a:xfrm>
            <a:off x="3870001" y="4873262"/>
            <a:ext cx="1803114" cy="1777040"/>
          </a:xfrm>
          <a:prstGeom prst="rect">
            <a:avLst/>
          </a:prstGeom>
        </p:spPr>
      </p:pic>
      <p:sp>
        <p:nvSpPr>
          <p:cNvPr id="14" name="Hộp Văn bản 13">
            <a:extLst>
              <a:ext uri="{FF2B5EF4-FFF2-40B4-BE49-F238E27FC236}">
                <a16:creationId xmlns:a16="http://schemas.microsoft.com/office/drawing/2014/main" id="{530D5E35-6E76-48EF-82D3-D400045698A1}"/>
              </a:ext>
            </a:extLst>
          </p:cNvPr>
          <p:cNvSpPr txBox="1"/>
          <p:nvPr/>
        </p:nvSpPr>
        <p:spPr>
          <a:xfrm>
            <a:off x="508338" y="916408"/>
            <a:ext cx="5442856" cy="769441"/>
          </a:xfrm>
          <a:prstGeom prst="rect">
            <a:avLst/>
          </a:prstGeom>
          <a:noFill/>
        </p:spPr>
        <p:txBody>
          <a:bodyPr wrap="square" rtlCol="0">
            <a:spAutoFit/>
          </a:bodyPr>
          <a:lstStyle/>
          <a:p>
            <a:r>
              <a:rPr lang="en-US" sz="4400" b="1">
                <a:solidFill>
                  <a:srgbClr val="D86A04"/>
                </a:solidFill>
                <a:latin typeface="Arial" panose="020B0604020202020204" pitchFamily="34" charset="0"/>
                <a:cs typeface="Arial" panose="020B0604020202020204" pitchFamily="34" charset="0"/>
              </a:rPr>
              <a:t>Bánh Bèo</a:t>
            </a:r>
            <a:endParaRPr lang="vi-VN" sz="4400" b="1">
              <a:solidFill>
                <a:srgbClr val="D86A04"/>
              </a:solidFill>
              <a:latin typeface="Arial" panose="020B0604020202020204" pitchFamily="34" charset="0"/>
              <a:cs typeface="Arial" panose="020B0604020202020204" pitchFamily="34" charset="0"/>
            </a:endParaRPr>
          </a:p>
        </p:txBody>
      </p:sp>
      <p:sp>
        <p:nvSpPr>
          <p:cNvPr id="30" name="Hộp Văn bản 29">
            <a:extLst>
              <a:ext uri="{FF2B5EF4-FFF2-40B4-BE49-F238E27FC236}">
                <a16:creationId xmlns:a16="http://schemas.microsoft.com/office/drawing/2014/main" id="{1DD8645A-9E83-42AA-96B4-0336813A0EE6}"/>
              </a:ext>
            </a:extLst>
          </p:cNvPr>
          <p:cNvSpPr txBox="1"/>
          <p:nvPr/>
        </p:nvSpPr>
        <p:spPr>
          <a:xfrm>
            <a:off x="508338" y="1685849"/>
            <a:ext cx="10930993" cy="2677656"/>
          </a:xfrm>
          <a:prstGeom prst="rect">
            <a:avLst/>
          </a:prstGeom>
          <a:noFill/>
        </p:spPr>
        <p:txBody>
          <a:bodyPr wrap="square" rtlCol="0">
            <a:spAutoFit/>
          </a:bodyPr>
          <a:lstStyle/>
          <a:p>
            <a:pPr algn="l"/>
            <a:r>
              <a:rPr lang="vi-VN" sz="2400" b="1" i="0">
                <a:solidFill>
                  <a:schemeClr val="bg1"/>
                </a:solidFill>
                <a:effectLst/>
                <a:latin typeface="+mj-lt"/>
              </a:rPr>
              <a:t>Thuật toán KNN:</a:t>
            </a:r>
            <a:endParaRPr lang="vi-VN" sz="2400" b="0" i="0">
              <a:solidFill>
                <a:schemeClr val="bg1"/>
              </a:solidFill>
              <a:effectLst/>
              <a:latin typeface="+mj-lt"/>
            </a:endParaRPr>
          </a:p>
          <a:p>
            <a:pPr algn="l">
              <a:buFont typeface="Arial" panose="020B0604020202020204" pitchFamily="34" charset="0"/>
              <a:buChar char="•"/>
            </a:pPr>
            <a:r>
              <a:rPr lang="vi-VN" sz="2400" b="0" i="0">
                <a:solidFill>
                  <a:schemeClr val="bg1"/>
                </a:solidFill>
                <a:effectLst/>
                <a:latin typeface="+mj-lt"/>
              </a:rPr>
              <a:t>Giai đoạn học (huấn luyện): Lưu các mẫu huấn luyện có dạng &lt;s,f(x)&gt; vào cơ sở dữ liệu.</a:t>
            </a:r>
          </a:p>
          <a:p>
            <a:pPr algn="l">
              <a:buFont typeface="Arial" panose="020B0604020202020204" pitchFamily="34" charset="0"/>
              <a:buChar char="•"/>
            </a:pPr>
            <a:r>
              <a:rPr lang="vi-VN" sz="2400" b="0" i="0">
                <a:solidFill>
                  <a:schemeClr val="bg1"/>
                </a:solidFill>
                <a:effectLst/>
                <a:latin typeface="+mj-lt"/>
              </a:rPr>
              <a:t>Giai đoạn phân loại: Đầu vào là tham số k. Với mẫu x cần phân loại:</a:t>
            </a:r>
          </a:p>
          <a:p>
            <a:pPr algn="l">
              <a:buFont typeface="Arial" panose="020B0604020202020204" pitchFamily="34" charset="0"/>
              <a:buChar char="•"/>
            </a:pPr>
            <a:r>
              <a:rPr lang="vi-VN" sz="2400" b="0" i="0">
                <a:solidFill>
                  <a:schemeClr val="bg1"/>
                </a:solidFill>
                <a:effectLst/>
                <a:latin typeface="+mj-lt"/>
              </a:rPr>
              <a:t>Tìm khoảng cách d(x,xi) từ x tới tất cả các mẫu xi trong cơ sở dữ liệu.</a:t>
            </a:r>
          </a:p>
          <a:p>
            <a:pPr algn="l">
              <a:buFont typeface="Arial" panose="020B0604020202020204" pitchFamily="34" charset="0"/>
              <a:buChar char="•"/>
            </a:pPr>
            <a:r>
              <a:rPr lang="vi-VN" sz="2400" b="0" i="0">
                <a:solidFill>
                  <a:schemeClr val="bg1"/>
                </a:solidFill>
                <a:effectLst/>
                <a:latin typeface="+mj-lt"/>
              </a:rPr>
              <a:t>Tìm k mẫu có d(x,xi) nhỏ nhất, giả sử k mẫu đó là x1,x2,..xk.</a:t>
            </a:r>
          </a:p>
          <a:p>
            <a:pPr algn="l">
              <a:buFont typeface="Arial" panose="020B0604020202020204" pitchFamily="34" charset="0"/>
              <a:buChar char="•"/>
            </a:pPr>
            <a:r>
              <a:rPr lang="vi-VN" sz="2400" b="0" i="0">
                <a:solidFill>
                  <a:schemeClr val="bg1"/>
                </a:solidFill>
                <a:effectLst/>
                <a:latin typeface="+mj-lt"/>
              </a:rPr>
              <a:t>Xác định nhãn phân loại f’(x) là nhãn chiếm đa số trong tập {x1,x2,…,xk)</a:t>
            </a:r>
          </a:p>
        </p:txBody>
      </p:sp>
      <p:pic>
        <p:nvPicPr>
          <p:cNvPr id="18" name="Hình ảnh 17" descr="Ảnh có chứa bánh sandwich, thực phẩm, thực phẩm ăn nhẹ, bánh bao nhân nho&#10;&#10;Mô tả được tạo tự động">
            <a:extLst>
              <a:ext uri="{FF2B5EF4-FFF2-40B4-BE49-F238E27FC236}">
                <a16:creationId xmlns:a16="http://schemas.microsoft.com/office/drawing/2014/main" id="{D0578786-DF3E-46EA-AC8A-517959C6D63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585" b="89617" l="6064" r="96064">
                        <a14:foregroundMark x1="6170" y1="57827" x2="7447" y2="66933"/>
                        <a14:foregroundMark x1="92340" y1="52236" x2="93298" y2="69010"/>
                        <a14:foregroundMark x1="96064" y1="62300" x2="96064" y2="62300"/>
                        <a14:foregroundMark x1="95745" y1="55272" x2="95745" y2="55272"/>
                        <a14:foregroundMark x1="95745" y1="71406" x2="95745" y2="71406"/>
                      </a14:backgroundRemoval>
                    </a14:imgEffect>
                  </a14:imgLayer>
                </a14:imgProps>
              </a:ext>
              <a:ext uri="{28A0092B-C50C-407E-A947-70E740481C1C}">
                <a14:useLocalDpi xmlns:a14="http://schemas.microsoft.com/office/drawing/2010/main" val="0"/>
              </a:ext>
            </a:extLst>
          </a:blip>
          <a:stretch>
            <a:fillRect/>
          </a:stretch>
        </p:blipFill>
        <p:spPr>
          <a:xfrm>
            <a:off x="13183886" y="1125958"/>
            <a:ext cx="4402222" cy="2931692"/>
          </a:xfrm>
          <a:prstGeom prst="rect">
            <a:avLst/>
          </a:prstGeom>
        </p:spPr>
      </p:pic>
      <p:sp>
        <p:nvSpPr>
          <p:cNvPr id="20" name="Hình chữ nhật 19">
            <a:extLst>
              <a:ext uri="{FF2B5EF4-FFF2-40B4-BE49-F238E27FC236}">
                <a16:creationId xmlns:a16="http://schemas.microsoft.com/office/drawing/2014/main" id="{88EF345A-FE80-487A-89B7-65F93E8D1AB5}"/>
              </a:ext>
            </a:extLst>
          </p:cNvPr>
          <p:cNvSpPr/>
          <p:nvPr/>
        </p:nvSpPr>
        <p:spPr>
          <a:xfrm>
            <a:off x="0" y="-39830"/>
            <a:ext cx="12191999" cy="6198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Hộp Văn bản 20">
            <a:extLst>
              <a:ext uri="{FF2B5EF4-FFF2-40B4-BE49-F238E27FC236}">
                <a16:creationId xmlns:a16="http://schemas.microsoft.com/office/drawing/2014/main" id="{098A980B-55F1-422F-ACA9-0249E5903FE8}"/>
              </a:ext>
            </a:extLst>
          </p:cNvPr>
          <p:cNvSpPr txBox="1"/>
          <p:nvPr/>
        </p:nvSpPr>
        <p:spPr>
          <a:xfrm>
            <a:off x="29411" y="45324"/>
            <a:ext cx="187283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Group Name</a:t>
            </a:r>
            <a:endParaRPr lang="vi-VN" sz="2000" b="1">
              <a:solidFill>
                <a:schemeClr val="bg1"/>
              </a:solidFill>
              <a:latin typeface="Arial" panose="020B0604020202020204" pitchFamily="34" charset="0"/>
              <a:cs typeface="Arial" panose="020B0604020202020204" pitchFamily="34" charset="0"/>
            </a:endParaRPr>
          </a:p>
        </p:txBody>
      </p:sp>
      <p:cxnSp>
        <p:nvCxnSpPr>
          <p:cNvPr id="23" name="Đường nối Thẳng 22">
            <a:extLst>
              <a:ext uri="{FF2B5EF4-FFF2-40B4-BE49-F238E27FC236}">
                <a16:creationId xmlns:a16="http://schemas.microsoft.com/office/drawing/2014/main" id="{F1EF543D-0DAB-41B4-8BC4-B28498F16060}"/>
              </a:ext>
            </a:extLst>
          </p:cNvPr>
          <p:cNvCxnSpPr>
            <a:cxnSpLocks/>
          </p:cNvCxnSpPr>
          <p:nvPr/>
        </p:nvCxnSpPr>
        <p:spPr>
          <a:xfrm>
            <a:off x="0" y="562817"/>
            <a:ext cx="12191999"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5" name="Hộp Văn bản 24">
            <a:extLst>
              <a:ext uri="{FF2B5EF4-FFF2-40B4-BE49-F238E27FC236}">
                <a16:creationId xmlns:a16="http://schemas.microsoft.com/office/drawing/2014/main" id="{48EEA097-290B-4C6E-95B6-227841990152}"/>
              </a:ext>
            </a:extLst>
          </p:cNvPr>
          <p:cNvSpPr txBox="1"/>
          <p:nvPr/>
        </p:nvSpPr>
        <p:spPr>
          <a:xfrm>
            <a:off x="4989769" y="55126"/>
            <a:ext cx="1647929" cy="400110"/>
          </a:xfrm>
          <a:prstGeom prst="rect">
            <a:avLst/>
          </a:prstGeom>
          <a:noFill/>
        </p:spPr>
        <p:txBody>
          <a:bodyPr wrap="square" rtlCol="0">
            <a:spAutoFit/>
          </a:bodyPr>
          <a:lstStyle/>
          <a:p>
            <a:pPr algn="ctr"/>
            <a:r>
              <a:rPr lang="en-US" sz="2000" b="1">
                <a:solidFill>
                  <a:srgbClr val="D86A04"/>
                </a:solidFill>
                <a:latin typeface="Arial" panose="020B0604020202020204" pitchFamily="34" charset="0"/>
                <a:cs typeface="Arial" panose="020B0604020202020204" pitchFamily="34" charset="0"/>
              </a:rPr>
              <a:t>Bữa sáng </a:t>
            </a:r>
            <a:endParaRPr lang="vi-VN" sz="2000" b="1">
              <a:solidFill>
                <a:srgbClr val="D86A04"/>
              </a:solidFill>
              <a:latin typeface="Arial" panose="020B0604020202020204" pitchFamily="34" charset="0"/>
              <a:cs typeface="Arial" panose="020B0604020202020204" pitchFamily="34" charset="0"/>
            </a:endParaRPr>
          </a:p>
        </p:txBody>
      </p:sp>
      <p:sp>
        <p:nvSpPr>
          <p:cNvPr id="26" name="Hộp Văn bản 25">
            <a:extLst>
              <a:ext uri="{FF2B5EF4-FFF2-40B4-BE49-F238E27FC236}">
                <a16:creationId xmlns:a16="http://schemas.microsoft.com/office/drawing/2014/main" id="{48ED72C9-7C4B-47DF-95AA-B322F4004E74}"/>
              </a:ext>
            </a:extLst>
          </p:cNvPr>
          <p:cNvSpPr txBox="1"/>
          <p:nvPr/>
        </p:nvSpPr>
        <p:spPr>
          <a:xfrm>
            <a:off x="7251320" y="66345"/>
            <a:ext cx="2493531"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Đồ tráng miệng</a:t>
            </a:r>
            <a:endParaRPr lang="vi-VN" sz="2000" b="1">
              <a:solidFill>
                <a:schemeClr val="bg1"/>
              </a:solidFill>
              <a:latin typeface="Arial" panose="020B0604020202020204" pitchFamily="34" charset="0"/>
              <a:cs typeface="Arial" panose="020B0604020202020204" pitchFamily="34" charset="0"/>
            </a:endParaRPr>
          </a:p>
        </p:txBody>
      </p:sp>
      <p:sp>
        <p:nvSpPr>
          <p:cNvPr id="27" name="Hộp Văn bản 26">
            <a:extLst>
              <a:ext uri="{FF2B5EF4-FFF2-40B4-BE49-F238E27FC236}">
                <a16:creationId xmlns:a16="http://schemas.microsoft.com/office/drawing/2014/main" id="{726556A7-E130-431E-B52F-39C135BF8E76}"/>
              </a:ext>
            </a:extLst>
          </p:cNvPr>
          <p:cNvSpPr txBox="1"/>
          <p:nvPr/>
        </p:nvSpPr>
        <p:spPr>
          <a:xfrm>
            <a:off x="10248517" y="63316"/>
            <a:ext cx="1647929"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Ăn nhanh</a:t>
            </a:r>
            <a:endParaRPr lang="vi-VN" sz="2000" b="1">
              <a:solidFill>
                <a:schemeClr val="bg1"/>
              </a:solidFill>
              <a:latin typeface="Arial" panose="020B0604020202020204" pitchFamily="34" charset="0"/>
              <a:cs typeface="Arial" panose="020B0604020202020204" pitchFamily="34" charset="0"/>
            </a:endParaRPr>
          </a:p>
        </p:txBody>
      </p:sp>
      <p:sp>
        <p:nvSpPr>
          <p:cNvPr id="29" name="Hình chữ nhật: Góc Tròn 28">
            <a:extLst>
              <a:ext uri="{FF2B5EF4-FFF2-40B4-BE49-F238E27FC236}">
                <a16:creationId xmlns:a16="http://schemas.microsoft.com/office/drawing/2014/main" id="{228D99E0-AE21-4505-A5FF-07A21B69E53E}"/>
              </a:ext>
            </a:extLst>
          </p:cNvPr>
          <p:cNvSpPr/>
          <p:nvPr/>
        </p:nvSpPr>
        <p:spPr>
          <a:xfrm>
            <a:off x="5054114" y="495391"/>
            <a:ext cx="1519237" cy="67400"/>
          </a:xfrm>
          <a:prstGeom prst="roundRect">
            <a:avLst>
              <a:gd name="adj" fmla="val 50000"/>
            </a:avLst>
          </a:prstGeom>
          <a:solidFill>
            <a:srgbClr val="D86A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AutoShape 4">
            <a:extLst>
              <a:ext uri="{FF2B5EF4-FFF2-40B4-BE49-F238E27FC236}">
                <a16:creationId xmlns:a16="http://schemas.microsoft.com/office/drawing/2014/main" id="{7A40894A-831A-4C52-BD76-480C844012B2}"/>
              </a:ext>
            </a:extLst>
          </p:cNvPr>
          <p:cNvSpPr>
            <a:spLocks noChangeAspect="1" noChangeArrowheads="1"/>
          </p:cNvSpPr>
          <p:nvPr/>
        </p:nvSpPr>
        <p:spPr bwMode="auto">
          <a:xfrm>
            <a:off x="5943599" y="3276599"/>
            <a:ext cx="3779919" cy="37799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3583203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AA71EC9F-74A9-4F75-BBD8-B766A819E21E}"/>
              </a:ext>
            </a:extLst>
          </p:cNvPr>
          <p:cNvSpPr txBox="1"/>
          <p:nvPr/>
        </p:nvSpPr>
        <p:spPr>
          <a:xfrm>
            <a:off x="508337" y="-4846858"/>
            <a:ext cx="5525588" cy="923330"/>
          </a:xfrm>
          <a:prstGeom prst="rect">
            <a:avLst/>
          </a:prstGeom>
          <a:noFill/>
        </p:spPr>
        <p:txBody>
          <a:bodyPr wrap="square" rtlCol="0">
            <a:spAutoFit/>
          </a:bodyPr>
          <a:lstStyle/>
          <a:p>
            <a:r>
              <a:rPr lang="vi-VN" sz="5400" b="1">
                <a:solidFill>
                  <a:srgbClr val="D86A04"/>
                </a:solidFill>
              </a:rPr>
              <a:t>Đồ Tráng miệng</a:t>
            </a:r>
          </a:p>
        </p:txBody>
      </p:sp>
      <p:pic>
        <p:nvPicPr>
          <p:cNvPr id="31" name="Hình ảnh 30" descr="Ảnh có chứa đĩa, thực phẩm, bát, chứa&#10;&#10;Mô tả được tạo tự động">
            <a:extLst>
              <a:ext uri="{FF2B5EF4-FFF2-40B4-BE49-F238E27FC236}">
                <a16:creationId xmlns:a16="http://schemas.microsoft.com/office/drawing/2014/main" id="{C4985D62-9904-435B-B713-E9DF8393E8E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374" b="89286" l="2973" r="92703">
                        <a14:foregroundMark x1="15405" y1="21703" x2="14324" y2="38462"/>
                        <a14:foregroundMark x1="10000" y1="23352" x2="10000" y2="38462"/>
                        <a14:foregroundMark x1="10000" y1="38462" x2="12973" y2="44231"/>
                        <a14:foregroundMark x1="7838" y1="56319" x2="14324" y2="69231"/>
                        <a14:foregroundMark x1="39730" y1="89011" x2="48108" y2="89835"/>
                        <a14:foregroundMark x1="39189" y1="7967" x2="51892" y2="9341"/>
                        <a14:foregroundMark x1="45946" y1="3571" x2="45946" y2="3571"/>
                        <a14:foregroundMark x1="6108" y1="34890" x2="7568" y2="40659"/>
                        <a14:foregroundMark x1="5691" y1="33242" x2="6108" y2="34890"/>
                        <a14:foregroundMark x1="5135" y1="31044" x2="5691" y2="33242"/>
                        <a14:foregroundMark x1="21892" y1="73626" x2="32703" y2="78846"/>
                        <a14:foregroundMark x1="33243" y1="82692" x2="60000" y2="85989"/>
                        <a14:foregroundMark x1="55946" y1="87637" x2="65405" y2="85165"/>
                        <a14:foregroundMark x1="76757" y1="71703" x2="72973" y2="79945"/>
                        <a14:foregroundMark x1="88649" y1="60714" x2="87568" y2="65385"/>
                        <a14:foregroundMark x1="92162" y1="45879" x2="92703" y2="50275"/>
                        <a14:foregroundMark x1="90541" y1="34890" x2="91622" y2="41758"/>
                        <a14:foregroundMark x1="84324" y1="68132" x2="84324" y2="73626"/>
                        <a14:foregroundMark x1="86486" y1="67033" x2="86486" y2="67033"/>
                        <a14:foregroundMark x1="6757" y1="51648" x2="11081" y2="61264"/>
                        <a14:foregroundMark x1="5405" y1="49725" x2="6216" y2="53571"/>
                        <a14:foregroundMark x1="4054" y1="33242" x2="4054" y2="32967"/>
                        <a14:foregroundMark x1="4054" y1="34890" x2="4054" y2="33242"/>
                        <a14:foregroundMark x1="4054" y1="39286" x2="4054" y2="34890"/>
                        <a14:foregroundMark x1="4054" y1="42033" x2="4054" y2="39286"/>
                        <a14:foregroundMark x1="4886" y1="27747" x2="10000" y2="15934"/>
                        <a14:foregroundMark x1="4054" y1="29670" x2="4886" y2="27747"/>
                        <a14:foregroundMark x1="10000" y1="15934" x2="10000" y2="15934"/>
                        <a14:foregroundMark x1="20541" y1="10989" x2="28108" y2="7967"/>
                        <a14:foregroundMark x1="30000" y1="20604" x2="30811" y2="35714"/>
                        <a14:foregroundMark x1="32703" y1="21703" x2="32703" y2="31319"/>
                        <a14:foregroundMark x1="32162" y1="1374" x2="33784" y2="1374"/>
                        <a14:foregroundMark x1="54865" y1="1648" x2="54865" y2="1648"/>
                        <a14:foregroundMark x1="70270" y1="9341" x2="70270" y2="9341"/>
                        <a14:foregroundMark x1="75405" y1="11813" x2="75405" y2="11813"/>
                        <a14:foregroundMark x1="77027" y1="13187" x2="77027" y2="13187"/>
                        <a14:foregroundMark x1="81622" y1="17857" x2="82432" y2="18407"/>
                        <a14:foregroundMark x1="85946" y1="21429" x2="85946" y2="21429"/>
                        <a14:foregroundMark x1="88108" y1="27747" x2="88108" y2="27747"/>
                        <a14:foregroundMark x1="79459" y1="15385" x2="79459" y2="15385"/>
                        <a14:foregroundMark x1="81892" y1="18407" x2="78919" y2="12637"/>
                        <a14:foregroundMark x1="73784" y1="11538" x2="64054" y2="6319"/>
                        <a14:foregroundMark x1="61892" y1="4121" x2="64324" y2="5495"/>
                        <a14:foregroundMark x1="67297" y1="6319" x2="68649" y2="7692"/>
                        <a14:foregroundMark x1="71081" y1="9066" x2="72973" y2="10440"/>
                        <a14:foregroundMark x1="58919" y1="3571" x2="58108" y2="3297"/>
                        <a14:foregroundMark x1="57297" y1="2747" x2="61081" y2="4670"/>
                        <a14:foregroundMark x1="61622" y1="4121" x2="65405" y2="5495"/>
                        <a14:foregroundMark x1="14595" y1="11813" x2="18108" y2="9890"/>
                        <a14:foregroundMark x1="21351" y1="6593" x2="25946" y2="5769"/>
                        <a14:foregroundMark x1="28378" y1="4670" x2="28378" y2="4670"/>
                        <a14:foregroundMark x1="30270" y1="3571" x2="27838" y2="3571"/>
                        <a14:foregroundMark x1="27568" y1="5220" x2="26757" y2="5220"/>
                        <a14:foregroundMark x1="25946" y1="5220" x2="25946" y2="5220"/>
                        <a14:foregroundMark x1="12973" y1="11813" x2="12973" y2="11813"/>
                        <a14:foregroundMark x1="3514" y1="33791" x2="3514" y2="33791"/>
                        <a14:foregroundMark x1="3243" y1="37088" x2="2973" y2="38462"/>
                        <a14:foregroundMark x1="4324" y1="45604" x2="4595" y2="48352"/>
                        <a14:foregroundMark x1="4865" y1="23352" x2="4865" y2="25824"/>
                        <a14:foregroundMark x1="18919" y1="8516" x2="21081" y2="7692"/>
                        <a14:foregroundMark x1="25135" y1="5220" x2="26486" y2="4670"/>
                        <a14:foregroundMark x1="3514" y1="33791" x2="3514" y2="35989"/>
                        <a14:foregroundMark x1="3784" y1="28022" x2="3514" y2="31044"/>
                        <a14:foregroundMark x1="3784" y1="39286" x2="3784" y2="42033"/>
                        <a14:backgroundMark x1="1081" y1="54396" x2="2162" y2="60989"/>
                        <a14:backgroundMark x1="270" y1="33242" x2="270" y2="33242"/>
                      </a14:backgroundRemoval>
                    </a14:imgEffect>
                  </a14:imgLayer>
                </a14:imgProps>
              </a:ext>
              <a:ext uri="{28A0092B-C50C-407E-A947-70E740481C1C}">
                <a14:useLocalDpi xmlns:a14="http://schemas.microsoft.com/office/drawing/2010/main" val="0"/>
              </a:ext>
            </a:extLst>
          </a:blip>
          <a:stretch>
            <a:fillRect/>
          </a:stretch>
        </p:blipFill>
        <p:spPr>
          <a:xfrm>
            <a:off x="6316319" y="5208021"/>
            <a:ext cx="1609737" cy="1583634"/>
          </a:xfrm>
          <a:prstGeom prst="rect">
            <a:avLst/>
          </a:prstGeom>
        </p:spPr>
      </p:pic>
      <p:pic>
        <p:nvPicPr>
          <p:cNvPr id="33" name="Hình ảnh 32" descr="Ảnh có chứa bàn, cà phê, sàn&#10;&#10;Mô tả được tạo tự động">
            <a:extLst>
              <a:ext uri="{FF2B5EF4-FFF2-40B4-BE49-F238E27FC236}">
                <a16:creationId xmlns:a16="http://schemas.microsoft.com/office/drawing/2014/main" id="{6D1E0174-F667-45D5-86AE-F6B89B948EC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81950" y1="73056" x2="83111" y2="72000"/>
                        <a14:backgroundMark x1="27111" y1="76000" x2="47556" y2="83556"/>
                        <a14:backgroundMark x1="81778" y1="72889" x2="68000" y2="82222"/>
                        <a14:backgroundMark x1="12889" y1="68000" x2="24000" y2="78667"/>
                      </a14:backgroundRemoval>
                    </a14:imgEffect>
                  </a14:imgLayer>
                </a14:imgProps>
              </a:ext>
              <a:ext uri="{28A0092B-C50C-407E-A947-70E740481C1C}">
                <a14:useLocalDpi xmlns:a14="http://schemas.microsoft.com/office/drawing/2010/main" val="0"/>
              </a:ext>
            </a:extLst>
          </a:blip>
          <a:stretch>
            <a:fillRect/>
          </a:stretch>
        </p:blipFill>
        <p:spPr>
          <a:xfrm>
            <a:off x="3938396" y="4944345"/>
            <a:ext cx="1937287" cy="1937287"/>
          </a:xfrm>
          <a:prstGeom prst="rect">
            <a:avLst/>
          </a:prstGeom>
        </p:spPr>
      </p:pic>
      <p:pic>
        <p:nvPicPr>
          <p:cNvPr id="35" name="Hình ảnh 34" descr="Ảnh có chứa thực phẩm, bàn, đĩa, tách&#10;&#10;Mô tả được tạo tự động">
            <a:extLst>
              <a:ext uri="{FF2B5EF4-FFF2-40B4-BE49-F238E27FC236}">
                <a16:creationId xmlns:a16="http://schemas.microsoft.com/office/drawing/2014/main" id="{3DB7A181-65A1-4922-AA1A-E8D033168B00}"/>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3713" b="99505" l="8870" r="94783">
                        <a14:foregroundMark x1="21217" y1="30941" x2="20522" y2="52228"/>
                        <a14:foregroundMark x1="19304" y1="36386" x2="17217" y2="57426"/>
                        <a14:foregroundMark x1="19304" y1="62376" x2="24696" y2="73515"/>
                        <a14:foregroundMark x1="24696" y1="73515" x2="25391" y2="74010"/>
                        <a14:foregroundMark x1="29043" y1="82673" x2="32696" y2="86139"/>
                        <a14:foregroundMark x1="37217" y1="92822" x2="43478" y2="96040"/>
                        <a14:foregroundMark x1="48174" y1="95297" x2="57565" y2="96782"/>
                        <a14:foregroundMark x1="57565" y1="96782" x2="59304" y2="96535"/>
                        <a14:foregroundMark x1="65913" y1="93812" x2="73217" y2="92079"/>
                        <a14:foregroundMark x1="71304" y1="94554" x2="71304" y2="94554"/>
                        <a14:foregroundMark x1="69043" y1="99752" x2="69043" y2="99752"/>
                        <a14:foregroundMark x1="71652" y1="93812" x2="71652" y2="93812"/>
                        <a14:foregroundMark x1="73217" y1="95297" x2="73217" y2="95297"/>
                        <a14:foregroundMark x1="86087" y1="22277" x2="87652" y2="35149"/>
                        <a14:foregroundMark x1="70609" y1="16089" x2="78609" y2="21535"/>
                        <a14:foregroundMark x1="62783" y1="11881" x2="51478" y2="11386"/>
                        <a14:foregroundMark x1="45043" y1="9653" x2="36870" y2="16089"/>
                        <a14:foregroundMark x1="36870" y1="16089" x2="36348" y2="16584"/>
                        <a14:foregroundMark x1="51652" y1="4208" x2="51652" y2="4208"/>
                        <a14:foregroundMark x1="46087" y1="15842" x2="58087" y2="26238"/>
                        <a14:foregroundMark x1="54957" y1="12871" x2="62435" y2="23267"/>
                        <a14:foregroundMark x1="33391" y1="12624" x2="27130" y2="22525"/>
                        <a14:foregroundMark x1="27130" y1="22525" x2="27130" y2="22525"/>
                        <a14:foregroundMark x1="44522" y1="4703" x2="44522" y2="4703"/>
                        <a14:foregroundMark x1="54957" y1="3960" x2="54957" y2="3960"/>
                        <a14:foregroundMark x1="62609" y1="5198" x2="62609" y2="5198"/>
                        <a14:foregroundMark x1="90783" y1="45297" x2="90783" y2="54703"/>
                        <a14:foregroundMark x1="94087" y1="52970" x2="94087" y2="52970"/>
                        <a14:foregroundMark x1="91826" y1="33416" x2="91826" y2="33416"/>
                        <a14:foregroundMark x1="76348" y1="13119" x2="76348" y2="13119"/>
                        <a14:foregroundMark x1="73739" y1="10891" x2="73739" y2="10891"/>
                        <a14:foregroundMark x1="67304" y1="7921" x2="67304" y2="7921"/>
                        <a14:foregroundMark x1="65739" y1="5693" x2="65739" y2="5693"/>
                        <a14:foregroundMark x1="78087" y1="14109" x2="78087" y2="14109"/>
                        <a14:foregroundMark x1="74261" y1="11139" x2="74261" y2="11139"/>
                        <a14:foregroundMark x1="70957" y1="8168" x2="70957" y2="8168"/>
                        <a14:foregroundMark x1="66957" y1="6931" x2="66957" y2="6931"/>
                        <a14:foregroundMark x1="70261" y1="8663" x2="70957" y2="9901"/>
                        <a14:foregroundMark x1="68696" y1="9406" x2="72000" y2="11634"/>
                        <a14:foregroundMark x1="74087" y1="10396" x2="74957" y2="11881"/>
                        <a14:foregroundMark x1="76522" y1="14356" x2="77217" y2="14604"/>
                        <a14:foregroundMark x1="26087" y1="79950" x2="26087" y2="79950"/>
                        <a14:foregroundMark x1="23652" y1="79208" x2="28000" y2="83911"/>
                        <a14:foregroundMark x1="27478" y1="84406" x2="30957" y2="87376"/>
                        <a14:foregroundMark x1="21217" y1="74505" x2="21217" y2="74505"/>
                        <a14:foregroundMark x1="77043" y1="87871" x2="77043" y2="87871"/>
                        <a14:foregroundMark x1="75130" y1="92079" x2="75130" y2="92079"/>
                        <a14:foregroundMark x1="94783" y1="55941" x2="94783" y2="55941"/>
                        <a14:foregroundMark x1="93217" y1="39851" x2="93217" y2="39851"/>
                        <a14:foregroundMark x1="92000" y1="35149" x2="92000" y2="35149"/>
                        <a14:foregroundMark x1="78087" y1="11881" x2="78087" y2="11881"/>
                        <a14:foregroundMark x1="75826" y1="11634" x2="75826" y2="11634"/>
                        <a14:foregroundMark x1="73217" y1="8663" x2="73217" y2="8663"/>
                        <a14:foregroundMark x1="69043" y1="6931" x2="69043" y2="6931"/>
                        <a14:foregroundMark x1="67478" y1="6436" x2="67478" y2="6436"/>
                        <a14:foregroundMark x1="73217" y1="15347" x2="73217" y2="15347"/>
                      </a14:backgroundRemoval>
                    </a14:imgEffect>
                  </a14:imgLayer>
                </a14:imgProps>
              </a:ext>
              <a:ext uri="{28A0092B-C50C-407E-A947-70E740481C1C}">
                <a14:useLocalDpi xmlns:a14="http://schemas.microsoft.com/office/drawing/2010/main" val="0"/>
              </a:ext>
            </a:extLst>
          </a:blip>
          <a:stretch>
            <a:fillRect/>
          </a:stretch>
        </p:blipFill>
        <p:spPr>
          <a:xfrm>
            <a:off x="-93943" y="4671320"/>
            <a:ext cx="3790119" cy="2087118"/>
          </a:xfrm>
          <a:prstGeom prst="rect">
            <a:avLst/>
          </a:prstGeom>
        </p:spPr>
      </p:pic>
      <p:pic>
        <p:nvPicPr>
          <p:cNvPr id="37" name="Hình ảnh 36" descr="Ảnh có chứa bàn, trong nhà, thực phẩm&#10;&#10;Mô tả được tạo tự động">
            <a:extLst>
              <a:ext uri="{FF2B5EF4-FFF2-40B4-BE49-F238E27FC236}">
                <a16:creationId xmlns:a16="http://schemas.microsoft.com/office/drawing/2014/main" id="{F70C5CE4-B998-4340-A592-5FD0197F51C7}"/>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9928" b="98239" l="10000" r="90000">
                        <a14:foregroundMark x1="23500" y1="50681" x2="23500" y2="50681"/>
                        <a14:foregroundMark x1="21000" y1="43795" x2="21950" y2="48199"/>
                        <a14:foregroundMark x1="24400" y1="53963" x2="26750" y2="60208"/>
                        <a14:foregroundMark x1="25950" y1="56285" x2="27200" y2="58767"/>
                        <a14:foregroundMark x1="27600" y1="57246" x2="27600" y2="57246"/>
                        <a14:foregroundMark x1="19800" y1="42594" x2="19800" y2="42594"/>
                        <a14:foregroundMark x1="20600" y1="44436" x2="21300" y2="46918"/>
                        <a14:foregroundMark x1="37450" y1="83987" x2="39400" y2="87910"/>
                        <a14:foregroundMark x1="39000" y1="88711" x2="42400" y2="93355"/>
                        <a14:foregroundMark x1="43850" y1="89512" x2="47750" y2="91193"/>
                        <a14:foregroundMark x1="32400" y1="83267" x2="35700" y2="90873"/>
                        <a14:foregroundMark x1="29350" y1="85268" x2="31700" y2="90072"/>
                        <a14:foregroundMark x1="24700" y1="76381" x2="27600" y2="83427"/>
                        <a14:foregroundMark x1="27600" y1="83427" x2="27800" y2="83587"/>
                        <a14:foregroundMark x1="23500" y1="74860" x2="24700" y2="81505"/>
                        <a14:foregroundMark x1="23400" y1="72138" x2="24200" y2="76061"/>
                        <a14:foregroundMark x1="22450" y1="70296" x2="24000" y2="77342"/>
                        <a14:foregroundMark x1="22350" y1="69335" x2="23150" y2="72298"/>
                        <a14:foregroundMark x1="21750" y1="68615" x2="21750" y2="68615"/>
                        <a14:foregroundMark x1="37750" y1="75100" x2="41050" y2="80064"/>
                        <a14:foregroundMark x1="41050" y1="80064" x2="41800" y2="80624"/>
                        <a14:foregroundMark x1="39100" y1="72298" x2="42950" y2="77342"/>
                        <a14:foregroundMark x1="42950" y1="77342" x2="48100" y2="80624"/>
                        <a14:foregroundMark x1="48100" y1="80624" x2="48350" y2="80464"/>
                        <a14:foregroundMark x1="44850" y1="72618" x2="48350" y2="77502"/>
                        <a14:foregroundMark x1="48350" y1="77502" x2="50100" y2="78703"/>
                        <a14:foregroundMark x1="35600" y1="79824" x2="39700" y2="84708"/>
                        <a14:foregroundMark x1="39700" y1="84708" x2="42200" y2="85749"/>
                        <a14:foregroundMark x1="37850" y1="77182" x2="41150" y2="86549"/>
                        <a14:foregroundMark x1="42800" y1="98239" x2="42800" y2="98239"/>
                        <a14:backgroundMark x1="66450" y1="20096" x2="78050" y2="60208"/>
                        <a14:backgroundMark x1="78050" y1="60208" x2="78700" y2="60929"/>
                        <a14:backgroundMark x1="61000" y1="23219" x2="81850" y2="51721"/>
                        <a14:backgroundMark x1="64400" y1="43155" x2="68900" y2="54123"/>
                        <a14:backgroundMark x1="24600" y1="41313" x2="25000" y2="45236"/>
                      </a14:backgroundRemoval>
                    </a14:imgEffect>
                  </a14:imgLayer>
                </a14:imgProps>
              </a:ext>
              <a:ext uri="{28A0092B-C50C-407E-A947-70E740481C1C}">
                <a14:useLocalDpi xmlns:a14="http://schemas.microsoft.com/office/drawing/2010/main" val="0"/>
              </a:ext>
            </a:extLst>
          </a:blip>
          <a:srcRect l="14534" t="28971" r="30879" b="-1728"/>
          <a:stretch/>
        </p:blipFill>
        <p:spPr>
          <a:xfrm rot="20260440">
            <a:off x="10450771" y="778819"/>
            <a:ext cx="1676770" cy="1395729"/>
          </a:xfrm>
          <a:prstGeom prst="rect">
            <a:avLst/>
          </a:prstGeom>
        </p:spPr>
      </p:pic>
      <p:sp>
        <p:nvSpPr>
          <p:cNvPr id="28" name="Hộp Văn bản 27">
            <a:extLst>
              <a:ext uri="{FF2B5EF4-FFF2-40B4-BE49-F238E27FC236}">
                <a16:creationId xmlns:a16="http://schemas.microsoft.com/office/drawing/2014/main" id="{2C508FEC-FC88-4956-AF73-D870FF74E34F}"/>
              </a:ext>
            </a:extLst>
          </p:cNvPr>
          <p:cNvSpPr txBox="1"/>
          <p:nvPr/>
        </p:nvSpPr>
        <p:spPr>
          <a:xfrm>
            <a:off x="192461" y="697368"/>
            <a:ext cx="8305624" cy="2554545"/>
          </a:xfrm>
          <a:prstGeom prst="rect">
            <a:avLst/>
          </a:prstGeom>
          <a:noFill/>
        </p:spPr>
        <p:txBody>
          <a:bodyPr wrap="square" rtlCol="0">
            <a:spAutoFit/>
          </a:bodyPr>
          <a:lstStyle/>
          <a:p>
            <a:pPr algn="l"/>
            <a:r>
              <a:rPr lang="vi-VN" sz="2000" b="0" i="0">
                <a:solidFill>
                  <a:schemeClr val="bg1"/>
                </a:solidFill>
                <a:effectLst/>
                <a:latin typeface="+mj-lt"/>
              </a:rPr>
              <a:t>Trong KNN, việc tính toán khoảng cách giữa hai mẫu có thể là Euclidian, Manhattan, Minkowski, Chebyshev … Giá trị của k là số quan sát gần nhất với điểm cần dự báo khi lựa chọn giá trị của k.</a:t>
            </a:r>
          </a:p>
          <a:p>
            <a:pPr algn="l"/>
            <a:r>
              <a:rPr lang="vi-VN" sz="2000" b="0" i="0">
                <a:solidFill>
                  <a:schemeClr val="bg1"/>
                </a:solidFill>
                <a:effectLst/>
                <a:latin typeface="+mj-lt"/>
              </a:rPr>
              <a:t>Thuật toán KNN phụ thuộc nhiều vào việc chọn k, khi k lớn sẽ luôn xác định được lớp cho mẫu dữ liệu mới, nhưng khi k nhỏ thì có thể bị nhiễu. Ví dụ như hình dưới đây, khi k = 3 mẫu mới là hình sao đỏ, trong 3 điểm gần nó có 2 điểm màu tím nên nó sẽ thuộc lớp B màu tím. Khi k = 6, nó lại gần với 4 điểm màu vàng nên nó sẽ thuộc lớp màu vàng A.</a:t>
            </a:r>
          </a:p>
        </p:txBody>
      </p:sp>
      <p:sp>
        <p:nvSpPr>
          <p:cNvPr id="20" name="Hình chữ nhật 19">
            <a:extLst>
              <a:ext uri="{FF2B5EF4-FFF2-40B4-BE49-F238E27FC236}">
                <a16:creationId xmlns:a16="http://schemas.microsoft.com/office/drawing/2014/main" id="{88EF345A-FE80-487A-89B7-65F93E8D1AB5}"/>
              </a:ext>
            </a:extLst>
          </p:cNvPr>
          <p:cNvSpPr/>
          <p:nvPr/>
        </p:nvSpPr>
        <p:spPr>
          <a:xfrm>
            <a:off x="0" y="-39830"/>
            <a:ext cx="12191999" cy="6198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Hộp Văn bản 20">
            <a:extLst>
              <a:ext uri="{FF2B5EF4-FFF2-40B4-BE49-F238E27FC236}">
                <a16:creationId xmlns:a16="http://schemas.microsoft.com/office/drawing/2014/main" id="{098A980B-55F1-422F-ACA9-0249E5903FE8}"/>
              </a:ext>
            </a:extLst>
          </p:cNvPr>
          <p:cNvSpPr txBox="1"/>
          <p:nvPr/>
        </p:nvSpPr>
        <p:spPr>
          <a:xfrm>
            <a:off x="29411" y="45324"/>
            <a:ext cx="1872832"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GroupNae</a:t>
            </a:r>
            <a:endParaRPr lang="vi-VN" sz="2000" b="1">
              <a:solidFill>
                <a:schemeClr val="bg1"/>
              </a:solidFill>
              <a:latin typeface="Arial" panose="020B0604020202020204" pitchFamily="34" charset="0"/>
              <a:cs typeface="Arial" panose="020B0604020202020204" pitchFamily="34" charset="0"/>
            </a:endParaRPr>
          </a:p>
        </p:txBody>
      </p:sp>
      <p:cxnSp>
        <p:nvCxnSpPr>
          <p:cNvPr id="23" name="Đường nối Thẳng 22">
            <a:extLst>
              <a:ext uri="{FF2B5EF4-FFF2-40B4-BE49-F238E27FC236}">
                <a16:creationId xmlns:a16="http://schemas.microsoft.com/office/drawing/2014/main" id="{F1EF543D-0DAB-41B4-8BC4-B28498F16060}"/>
              </a:ext>
            </a:extLst>
          </p:cNvPr>
          <p:cNvCxnSpPr>
            <a:cxnSpLocks/>
          </p:cNvCxnSpPr>
          <p:nvPr/>
        </p:nvCxnSpPr>
        <p:spPr>
          <a:xfrm>
            <a:off x="0" y="562817"/>
            <a:ext cx="12191999"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5" name="Hộp Văn bản 24">
            <a:extLst>
              <a:ext uri="{FF2B5EF4-FFF2-40B4-BE49-F238E27FC236}">
                <a16:creationId xmlns:a16="http://schemas.microsoft.com/office/drawing/2014/main" id="{48EEA097-290B-4C6E-95B6-227841990152}"/>
              </a:ext>
            </a:extLst>
          </p:cNvPr>
          <p:cNvSpPr txBox="1"/>
          <p:nvPr/>
        </p:nvSpPr>
        <p:spPr>
          <a:xfrm>
            <a:off x="4989769" y="55126"/>
            <a:ext cx="1647929"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Bữa sáng </a:t>
            </a:r>
            <a:endParaRPr lang="vi-VN" sz="2000" b="1">
              <a:solidFill>
                <a:schemeClr val="bg1"/>
              </a:solidFill>
              <a:latin typeface="Arial" panose="020B0604020202020204" pitchFamily="34" charset="0"/>
              <a:cs typeface="Arial" panose="020B0604020202020204" pitchFamily="34" charset="0"/>
            </a:endParaRPr>
          </a:p>
        </p:txBody>
      </p:sp>
      <p:sp>
        <p:nvSpPr>
          <p:cNvPr id="26" name="Hộp Văn bản 25">
            <a:extLst>
              <a:ext uri="{FF2B5EF4-FFF2-40B4-BE49-F238E27FC236}">
                <a16:creationId xmlns:a16="http://schemas.microsoft.com/office/drawing/2014/main" id="{48ED72C9-7C4B-47DF-95AA-B322F4004E74}"/>
              </a:ext>
            </a:extLst>
          </p:cNvPr>
          <p:cNvSpPr txBox="1"/>
          <p:nvPr/>
        </p:nvSpPr>
        <p:spPr>
          <a:xfrm>
            <a:off x="7251320" y="66345"/>
            <a:ext cx="2493531" cy="400110"/>
          </a:xfrm>
          <a:prstGeom prst="rect">
            <a:avLst/>
          </a:prstGeom>
          <a:noFill/>
        </p:spPr>
        <p:txBody>
          <a:bodyPr wrap="square" rtlCol="0">
            <a:spAutoFit/>
          </a:bodyPr>
          <a:lstStyle/>
          <a:p>
            <a:pPr algn="ctr"/>
            <a:r>
              <a:rPr lang="en-US" sz="2000" b="1">
                <a:solidFill>
                  <a:srgbClr val="D86A04"/>
                </a:solidFill>
                <a:latin typeface="Arial" panose="020B0604020202020204" pitchFamily="34" charset="0"/>
                <a:cs typeface="Arial" panose="020B0604020202020204" pitchFamily="34" charset="0"/>
              </a:rPr>
              <a:t>Đồ tráng miệng</a:t>
            </a:r>
            <a:endParaRPr lang="vi-VN" sz="2000" b="1">
              <a:solidFill>
                <a:srgbClr val="D86A04"/>
              </a:solidFill>
              <a:latin typeface="Arial" panose="020B0604020202020204" pitchFamily="34" charset="0"/>
              <a:cs typeface="Arial" panose="020B0604020202020204" pitchFamily="34" charset="0"/>
            </a:endParaRPr>
          </a:p>
        </p:txBody>
      </p:sp>
      <p:sp>
        <p:nvSpPr>
          <p:cNvPr id="27" name="Hộp Văn bản 26">
            <a:extLst>
              <a:ext uri="{FF2B5EF4-FFF2-40B4-BE49-F238E27FC236}">
                <a16:creationId xmlns:a16="http://schemas.microsoft.com/office/drawing/2014/main" id="{726556A7-E130-431E-B52F-39C135BF8E76}"/>
              </a:ext>
            </a:extLst>
          </p:cNvPr>
          <p:cNvSpPr txBox="1"/>
          <p:nvPr/>
        </p:nvSpPr>
        <p:spPr>
          <a:xfrm>
            <a:off x="10248517" y="63316"/>
            <a:ext cx="1647929"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Ăn nhanh</a:t>
            </a:r>
            <a:endParaRPr lang="vi-VN" sz="2000" b="1">
              <a:solidFill>
                <a:schemeClr val="bg1"/>
              </a:solidFill>
              <a:latin typeface="Arial" panose="020B0604020202020204" pitchFamily="34" charset="0"/>
              <a:cs typeface="Arial" panose="020B0604020202020204" pitchFamily="34" charset="0"/>
            </a:endParaRPr>
          </a:p>
        </p:txBody>
      </p:sp>
      <p:sp>
        <p:nvSpPr>
          <p:cNvPr id="29" name="Hình chữ nhật: Góc Tròn 28">
            <a:extLst>
              <a:ext uri="{FF2B5EF4-FFF2-40B4-BE49-F238E27FC236}">
                <a16:creationId xmlns:a16="http://schemas.microsoft.com/office/drawing/2014/main" id="{228D99E0-AE21-4505-A5FF-07A21B69E53E}"/>
              </a:ext>
            </a:extLst>
          </p:cNvPr>
          <p:cNvSpPr/>
          <p:nvPr/>
        </p:nvSpPr>
        <p:spPr>
          <a:xfrm>
            <a:off x="7460429" y="470445"/>
            <a:ext cx="2156270" cy="84412"/>
          </a:xfrm>
          <a:prstGeom prst="roundRect">
            <a:avLst>
              <a:gd name="adj" fmla="val 50000"/>
            </a:avLst>
          </a:prstGeom>
          <a:solidFill>
            <a:srgbClr val="D86A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5" name="Picture 4">
            <a:extLst>
              <a:ext uri="{FF2B5EF4-FFF2-40B4-BE49-F238E27FC236}">
                <a16:creationId xmlns:a16="http://schemas.microsoft.com/office/drawing/2014/main" id="{BE0A9DF8-3D43-45F4-B491-505A6B09BD87}"/>
              </a:ext>
            </a:extLst>
          </p:cNvPr>
          <p:cNvPicPr>
            <a:picLocks noChangeAspect="1"/>
          </p:cNvPicPr>
          <p:nvPr/>
        </p:nvPicPr>
        <p:blipFill>
          <a:blip r:embed="rId10"/>
          <a:stretch>
            <a:fillRect/>
          </a:stretch>
        </p:blipFill>
        <p:spPr>
          <a:xfrm>
            <a:off x="7294958" y="2909282"/>
            <a:ext cx="4420654" cy="3315490"/>
          </a:xfrm>
          <a:prstGeom prst="rect">
            <a:avLst/>
          </a:prstGeom>
        </p:spPr>
      </p:pic>
    </p:spTree>
    <p:extLst>
      <p:ext uri="{BB962C8B-B14F-4D97-AF65-F5344CB8AC3E}">
        <p14:creationId xmlns:p14="http://schemas.microsoft.com/office/powerpoint/2010/main" val="50535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AA71EC9F-74A9-4F75-BBD8-B766A819E21E}"/>
              </a:ext>
            </a:extLst>
          </p:cNvPr>
          <p:cNvSpPr txBox="1"/>
          <p:nvPr/>
        </p:nvSpPr>
        <p:spPr>
          <a:xfrm>
            <a:off x="147527" y="722210"/>
            <a:ext cx="5525588" cy="523220"/>
          </a:xfrm>
          <a:prstGeom prst="rect">
            <a:avLst/>
          </a:prstGeom>
          <a:noFill/>
        </p:spPr>
        <p:txBody>
          <a:bodyPr wrap="square" rtlCol="0">
            <a:spAutoFit/>
          </a:bodyPr>
          <a:lstStyle/>
          <a:p>
            <a:r>
              <a:rPr lang="vi-VN" sz="2800" b="1">
                <a:solidFill>
                  <a:srgbClr val="FFC000"/>
                </a:solidFill>
                <a:latin typeface="+mj-lt"/>
              </a:rPr>
              <a:t>Ưu điểm</a:t>
            </a:r>
            <a:r>
              <a:rPr lang="en-US" sz="2800" b="1">
                <a:solidFill>
                  <a:srgbClr val="FFC000"/>
                </a:solidFill>
                <a:latin typeface="+mj-lt"/>
              </a:rPr>
              <a:t> và nhược điểm</a:t>
            </a:r>
            <a:endParaRPr lang="vi-VN" sz="2800" b="1">
              <a:solidFill>
                <a:srgbClr val="FFC000"/>
              </a:solidFill>
              <a:latin typeface="+mj-lt"/>
            </a:endParaRPr>
          </a:p>
        </p:txBody>
      </p:sp>
      <p:sp>
        <p:nvSpPr>
          <p:cNvPr id="3" name="Hộp Văn bản 2">
            <a:extLst>
              <a:ext uri="{FF2B5EF4-FFF2-40B4-BE49-F238E27FC236}">
                <a16:creationId xmlns:a16="http://schemas.microsoft.com/office/drawing/2014/main" id="{7B72CF87-B813-4002-9104-28D9B215C250}"/>
              </a:ext>
            </a:extLst>
          </p:cNvPr>
          <p:cNvSpPr txBox="1"/>
          <p:nvPr/>
        </p:nvSpPr>
        <p:spPr>
          <a:xfrm>
            <a:off x="384833" y="1441277"/>
            <a:ext cx="9440302" cy="4524315"/>
          </a:xfrm>
          <a:prstGeom prst="rect">
            <a:avLst/>
          </a:prstGeom>
          <a:noFill/>
        </p:spPr>
        <p:txBody>
          <a:bodyPr wrap="square" rtlCol="0">
            <a:spAutoFit/>
          </a:bodyPr>
          <a:lstStyle/>
          <a:p>
            <a:r>
              <a:rPr lang="vi-VN" b="1">
                <a:solidFill>
                  <a:schemeClr val="bg1"/>
                </a:solidFill>
                <a:latin typeface="+mj-lt"/>
              </a:rPr>
              <a:t>Ưu điểm</a:t>
            </a:r>
            <a:endParaRPr lang="vi-VN">
              <a:solidFill>
                <a:schemeClr val="bg1"/>
              </a:solidFill>
              <a:latin typeface="+mj-lt"/>
            </a:endParaRPr>
          </a:p>
          <a:p>
            <a:r>
              <a:rPr lang="vi-VN">
                <a:solidFill>
                  <a:schemeClr val="bg1"/>
                </a:solidFill>
                <a:latin typeface="+mj-lt"/>
              </a:rPr>
              <a:t>Thuật toán đơn giản, dễ dàng sử dụng và cài đặt.</a:t>
            </a:r>
          </a:p>
          <a:p>
            <a:r>
              <a:rPr lang="vi-VN">
                <a:solidFill>
                  <a:schemeClr val="bg1"/>
                </a:solidFill>
                <a:latin typeface="+mj-lt"/>
              </a:rPr>
              <a:t>Dự đoán kết quả của dữ liệu mới khá dễ dàng.</a:t>
            </a:r>
          </a:p>
          <a:p>
            <a:r>
              <a:rPr lang="vi-VN">
                <a:solidFill>
                  <a:schemeClr val="bg1"/>
                </a:solidFill>
                <a:latin typeface="+mj-lt"/>
              </a:rPr>
              <a:t>Độ phức tạp tính toán thấp.</a:t>
            </a:r>
          </a:p>
          <a:p>
            <a:r>
              <a:rPr lang="vi-VN">
                <a:solidFill>
                  <a:schemeClr val="bg1"/>
                </a:solidFill>
                <a:latin typeface="+mj-lt"/>
              </a:rPr>
              <a:t>Có thể dùng cho cả hai loại học có giám sát là phân loại và hồi quy.</a:t>
            </a:r>
          </a:p>
          <a:p>
            <a:r>
              <a:rPr lang="vi-VN">
                <a:solidFill>
                  <a:schemeClr val="bg1"/>
                </a:solidFill>
                <a:latin typeface="+mj-lt"/>
              </a:rPr>
              <a:t>Không có giả định về phân bố dữ liệu.</a:t>
            </a:r>
          </a:p>
          <a:p>
            <a:r>
              <a:rPr lang="vi-VN" b="1">
                <a:solidFill>
                  <a:schemeClr val="bg1"/>
                </a:solidFill>
                <a:latin typeface="+mj-lt"/>
              </a:rPr>
              <a:t>Nhược điểm</a:t>
            </a:r>
            <a:endParaRPr lang="vi-VN">
              <a:solidFill>
                <a:schemeClr val="bg1"/>
              </a:solidFill>
              <a:latin typeface="+mj-lt"/>
            </a:endParaRPr>
          </a:p>
          <a:p>
            <a:r>
              <a:rPr lang="vi-VN">
                <a:solidFill>
                  <a:schemeClr val="bg1"/>
                </a:solidFill>
                <a:latin typeface="+mj-lt"/>
              </a:rPr>
              <a:t>Khi bị nhiễu và k nhỏ thì kết quả đưa ra không chính xác.</a:t>
            </a:r>
          </a:p>
          <a:p>
            <a:r>
              <a:rPr lang="vi-VN">
                <a:solidFill>
                  <a:schemeClr val="bg1"/>
                </a:solidFill>
                <a:latin typeface="+mj-lt"/>
              </a:rPr>
              <a:t>Chi phí tính toán cao và yêu cầu bộ nhớ lớn.</a:t>
            </a:r>
          </a:p>
          <a:p>
            <a:r>
              <a:rPr lang="vi-VN">
                <a:solidFill>
                  <a:schemeClr val="bg1"/>
                </a:solidFill>
                <a:latin typeface="+mj-lt"/>
              </a:rPr>
              <a:t>Cần thời gian lưu training set tăng lên nhiều sẽ mất nhiều thời gian tính toán.</a:t>
            </a:r>
          </a:p>
          <a:p>
            <a:r>
              <a:rPr lang="vi-VN">
                <a:solidFill>
                  <a:schemeClr val="bg1"/>
                </a:solidFill>
                <a:latin typeface="+mj-lt"/>
              </a:rPr>
              <a:t>Thời gian dự đoán có thể chậm do phải tính toán khoảng cách với tất cả các đối tượng trong tập dữ liệu.</a:t>
            </a:r>
          </a:p>
          <a:p>
            <a:r>
              <a:rPr lang="vi-VN">
                <a:solidFill>
                  <a:schemeClr val="bg1"/>
                </a:solidFill>
                <a:latin typeface="+mj-lt"/>
              </a:rPr>
              <a:t>Đôi khi cần chuyển đổi kiểu dữ liệu thành các yếu tố định tính.</a:t>
            </a:r>
          </a:p>
          <a:p>
            <a:r>
              <a:rPr lang="vi-VN">
                <a:solidFill>
                  <a:schemeClr val="bg1"/>
                </a:solidFill>
                <a:latin typeface="+mj-lt"/>
              </a:rPr>
              <a:t>tính.</a:t>
            </a:r>
          </a:p>
          <a:p>
            <a:br>
              <a:rPr lang="vi-VN">
                <a:solidFill>
                  <a:schemeClr val="bg1"/>
                </a:solidFill>
                <a:latin typeface="+mj-lt"/>
              </a:rPr>
            </a:br>
            <a:endParaRPr lang="vi-VN">
              <a:solidFill>
                <a:schemeClr val="bg1"/>
              </a:solidFill>
              <a:latin typeface="+mj-lt"/>
            </a:endParaRPr>
          </a:p>
        </p:txBody>
      </p:sp>
      <p:cxnSp>
        <p:nvCxnSpPr>
          <p:cNvPr id="23" name="Đường nối Thẳng 22">
            <a:extLst>
              <a:ext uri="{FF2B5EF4-FFF2-40B4-BE49-F238E27FC236}">
                <a16:creationId xmlns:a16="http://schemas.microsoft.com/office/drawing/2014/main" id="{F1EF543D-0DAB-41B4-8BC4-B28498F16060}"/>
              </a:ext>
            </a:extLst>
          </p:cNvPr>
          <p:cNvCxnSpPr>
            <a:cxnSpLocks/>
          </p:cNvCxnSpPr>
          <p:nvPr/>
        </p:nvCxnSpPr>
        <p:spPr>
          <a:xfrm>
            <a:off x="0" y="562817"/>
            <a:ext cx="12191999"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5" name="Hộp Văn bản 24">
            <a:extLst>
              <a:ext uri="{FF2B5EF4-FFF2-40B4-BE49-F238E27FC236}">
                <a16:creationId xmlns:a16="http://schemas.microsoft.com/office/drawing/2014/main" id="{48EEA097-290B-4C6E-95B6-227841990152}"/>
              </a:ext>
            </a:extLst>
          </p:cNvPr>
          <p:cNvSpPr txBox="1"/>
          <p:nvPr/>
        </p:nvSpPr>
        <p:spPr>
          <a:xfrm>
            <a:off x="4989769" y="55126"/>
            <a:ext cx="1647929"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Bữa sáng </a:t>
            </a:r>
            <a:endParaRPr lang="vi-VN" sz="2000" b="1">
              <a:solidFill>
                <a:schemeClr val="bg1"/>
              </a:solidFill>
              <a:latin typeface="Arial" panose="020B0604020202020204" pitchFamily="34" charset="0"/>
              <a:cs typeface="Arial" panose="020B0604020202020204" pitchFamily="34" charset="0"/>
            </a:endParaRPr>
          </a:p>
        </p:txBody>
      </p:sp>
      <p:sp>
        <p:nvSpPr>
          <p:cNvPr id="26" name="Hộp Văn bản 25">
            <a:extLst>
              <a:ext uri="{FF2B5EF4-FFF2-40B4-BE49-F238E27FC236}">
                <a16:creationId xmlns:a16="http://schemas.microsoft.com/office/drawing/2014/main" id="{48ED72C9-7C4B-47DF-95AA-B322F4004E74}"/>
              </a:ext>
            </a:extLst>
          </p:cNvPr>
          <p:cNvSpPr txBox="1"/>
          <p:nvPr/>
        </p:nvSpPr>
        <p:spPr>
          <a:xfrm>
            <a:off x="7251320" y="66345"/>
            <a:ext cx="2493531" cy="400110"/>
          </a:xfrm>
          <a:prstGeom prst="rect">
            <a:avLst/>
          </a:prstGeom>
          <a:noFill/>
        </p:spPr>
        <p:txBody>
          <a:bodyPr wrap="square" rtlCol="0">
            <a:spAutoFit/>
          </a:bodyPr>
          <a:lstStyle/>
          <a:p>
            <a:pPr algn="ctr"/>
            <a:r>
              <a:rPr lang="en-US" sz="2000" b="1">
                <a:solidFill>
                  <a:srgbClr val="D86A04"/>
                </a:solidFill>
                <a:latin typeface="Arial" panose="020B0604020202020204" pitchFamily="34" charset="0"/>
                <a:cs typeface="Arial" panose="020B0604020202020204" pitchFamily="34" charset="0"/>
              </a:rPr>
              <a:t>Đồ tráng miệng</a:t>
            </a:r>
            <a:endParaRPr lang="vi-VN" sz="2000" b="1">
              <a:solidFill>
                <a:srgbClr val="D86A04"/>
              </a:solidFill>
              <a:latin typeface="Arial" panose="020B0604020202020204" pitchFamily="34" charset="0"/>
              <a:cs typeface="Arial" panose="020B0604020202020204" pitchFamily="34" charset="0"/>
            </a:endParaRPr>
          </a:p>
        </p:txBody>
      </p:sp>
      <p:sp>
        <p:nvSpPr>
          <p:cNvPr id="27" name="Hộp Văn bản 26">
            <a:extLst>
              <a:ext uri="{FF2B5EF4-FFF2-40B4-BE49-F238E27FC236}">
                <a16:creationId xmlns:a16="http://schemas.microsoft.com/office/drawing/2014/main" id="{726556A7-E130-431E-B52F-39C135BF8E76}"/>
              </a:ext>
            </a:extLst>
          </p:cNvPr>
          <p:cNvSpPr txBox="1"/>
          <p:nvPr/>
        </p:nvSpPr>
        <p:spPr>
          <a:xfrm>
            <a:off x="10248517" y="63316"/>
            <a:ext cx="1647929" cy="400110"/>
          </a:xfrm>
          <a:prstGeom prst="rect">
            <a:avLst/>
          </a:prstGeom>
          <a:noFill/>
        </p:spPr>
        <p:txBody>
          <a:bodyPr wrap="square" rtlCol="0">
            <a:spAutoFit/>
          </a:bodyPr>
          <a:lstStyle/>
          <a:p>
            <a:pPr algn="ctr"/>
            <a:r>
              <a:rPr lang="en-US" sz="2000" b="1">
                <a:solidFill>
                  <a:schemeClr val="bg1"/>
                </a:solidFill>
                <a:latin typeface="Arial" panose="020B0604020202020204" pitchFamily="34" charset="0"/>
                <a:cs typeface="Arial" panose="020B0604020202020204" pitchFamily="34" charset="0"/>
              </a:rPr>
              <a:t>Ăn nhanh</a:t>
            </a:r>
            <a:endParaRPr lang="vi-VN" sz="2000" b="1">
              <a:solidFill>
                <a:schemeClr val="bg1"/>
              </a:solidFill>
              <a:latin typeface="Arial" panose="020B0604020202020204" pitchFamily="34" charset="0"/>
              <a:cs typeface="Arial" panose="020B0604020202020204" pitchFamily="34" charset="0"/>
            </a:endParaRPr>
          </a:p>
        </p:txBody>
      </p:sp>
      <p:sp>
        <p:nvSpPr>
          <p:cNvPr id="29" name="Hình chữ nhật: Góc Tròn 28">
            <a:extLst>
              <a:ext uri="{FF2B5EF4-FFF2-40B4-BE49-F238E27FC236}">
                <a16:creationId xmlns:a16="http://schemas.microsoft.com/office/drawing/2014/main" id="{228D99E0-AE21-4505-A5FF-07A21B69E53E}"/>
              </a:ext>
            </a:extLst>
          </p:cNvPr>
          <p:cNvSpPr/>
          <p:nvPr/>
        </p:nvSpPr>
        <p:spPr>
          <a:xfrm>
            <a:off x="7460429" y="470445"/>
            <a:ext cx="2156270" cy="84412"/>
          </a:xfrm>
          <a:prstGeom prst="roundRect">
            <a:avLst>
              <a:gd name="adj" fmla="val 50000"/>
            </a:avLst>
          </a:prstGeom>
          <a:solidFill>
            <a:srgbClr val="D86A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31" name="Hình ảnh 30" descr="Ảnh có chứa đĩa, thực phẩm, bát, chứa&#10;&#10;Mô tả được tạo tự động">
            <a:extLst>
              <a:ext uri="{FF2B5EF4-FFF2-40B4-BE49-F238E27FC236}">
                <a16:creationId xmlns:a16="http://schemas.microsoft.com/office/drawing/2014/main" id="{C4985D62-9904-435B-B713-E9DF8393E8E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374" b="89286" l="2973" r="92703">
                        <a14:foregroundMark x1="15405" y1="21703" x2="14324" y2="38462"/>
                        <a14:foregroundMark x1="10000" y1="23352" x2="10000" y2="38462"/>
                        <a14:foregroundMark x1="10000" y1="38462" x2="12973" y2="44231"/>
                        <a14:foregroundMark x1="7838" y1="56319" x2="14324" y2="69231"/>
                        <a14:foregroundMark x1="39730" y1="89011" x2="48108" y2="89835"/>
                        <a14:foregroundMark x1="39189" y1="7967" x2="51892" y2="9341"/>
                        <a14:foregroundMark x1="45946" y1="3571" x2="45946" y2="3571"/>
                        <a14:foregroundMark x1="6108" y1="34890" x2="7568" y2="40659"/>
                        <a14:foregroundMark x1="5691" y1="33242" x2="6108" y2="34890"/>
                        <a14:foregroundMark x1="5135" y1="31044" x2="5691" y2="33242"/>
                        <a14:foregroundMark x1="21892" y1="73626" x2="32703" y2="78846"/>
                        <a14:foregroundMark x1="33243" y1="82692" x2="60000" y2="85989"/>
                        <a14:foregroundMark x1="55946" y1="87637" x2="65405" y2="85165"/>
                        <a14:foregroundMark x1="76757" y1="71703" x2="72973" y2="79945"/>
                        <a14:foregroundMark x1="88649" y1="60714" x2="87568" y2="65385"/>
                        <a14:foregroundMark x1="92162" y1="45879" x2="92703" y2="50275"/>
                        <a14:foregroundMark x1="90541" y1="34890" x2="91622" y2="41758"/>
                        <a14:foregroundMark x1="84324" y1="68132" x2="84324" y2="73626"/>
                        <a14:foregroundMark x1="86486" y1="67033" x2="86486" y2="67033"/>
                        <a14:foregroundMark x1="6757" y1="51648" x2="11081" y2="61264"/>
                        <a14:foregroundMark x1="5405" y1="49725" x2="6216" y2="53571"/>
                        <a14:foregroundMark x1="4054" y1="33242" x2="4054" y2="32967"/>
                        <a14:foregroundMark x1="4054" y1="34890" x2="4054" y2="33242"/>
                        <a14:foregroundMark x1="4054" y1="39286" x2="4054" y2="34890"/>
                        <a14:foregroundMark x1="4054" y1="42033" x2="4054" y2="39286"/>
                        <a14:foregroundMark x1="4886" y1="27747" x2="10000" y2="15934"/>
                        <a14:foregroundMark x1="4054" y1="29670" x2="4886" y2="27747"/>
                        <a14:foregroundMark x1="10000" y1="15934" x2="10000" y2="15934"/>
                        <a14:foregroundMark x1="20541" y1="10989" x2="28108" y2="7967"/>
                        <a14:foregroundMark x1="30000" y1="20604" x2="30811" y2="35714"/>
                        <a14:foregroundMark x1="32703" y1="21703" x2="32703" y2="31319"/>
                        <a14:foregroundMark x1="32162" y1="1374" x2="33784" y2="1374"/>
                        <a14:foregroundMark x1="54865" y1="1648" x2="54865" y2="1648"/>
                        <a14:foregroundMark x1="70270" y1="9341" x2="70270" y2="9341"/>
                        <a14:foregroundMark x1="75405" y1="11813" x2="75405" y2="11813"/>
                        <a14:foregroundMark x1="77027" y1="13187" x2="77027" y2="13187"/>
                        <a14:foregroundMark x1="81622" y1="17857" x2="82432" y2="18407"/>
                        <a14:foregroundMark x1="85946" y1="21429" x2="85946" y2="21429"/>
                        <a14:foregroundMark x1="88108" y1="27747" x2="88108" y2="27747"/>
                        <a14:foregroundMark x1="79459" y1="15385" x2="79459" y2="15385"/>
                        <a14:foregroundMark x1="81892" y1="18407" x2="78919" y2="12637"/>
                        <a14:foregroundMark x1="73784" y1="11538" x2="64054" y2="6319"/>
                        <a14:foregroundMark x1="61892" y1="4121" x2="64324" y2="5495"/>
                        <a14:foregroundMark x1="67297" y1="6319" x2="68649" y2="7692"/>
                        <a14:foregroundMark x1="71081" y1="9066" x2="72973" y2="10440"/>
                        <a14:foregroundMark x1="58919" y1="3571" x2="58108" y2="3297"/>
                        <a14:foregroundMark x1="57297" y1="2747" x2="61081" y2="4670"/>
                        <a14:foregroundMark x1="61622" y1="4121" x2="65405" y2="5495"/>
                        <a14:foregroundMark x1="14595" y1="11813" x2="18108" y2="9890"/>
                        <a14:foregroundMark x1="21351" y1="6593" x2="25946" y2="5769"/>
                        <a14:foregroundMark x1="28378" y1="4670" x2="28378" y2="4670"/>
                        <a14:foregroundMark x1="30270" y1="3571" x2="27838" y2="3571"/>
                        <a14:foregroundMark x1="27568" y1="5220" x2="26757" y2="5220"/>
                        <a14:foregroundMark x1="25946" y1="5220" x2="25946" y2="5220"/>
                        <a14:foregroundMark x1="12973" y1="11813" x2="12973" y2="11813"/>
                        <a14:foregroundMark x1="3514" y1="33791" x2="3514" y2="33791"/>
                        <a14:foregroundMark x1="3243" y1="37088" x2="2973" y2="38462"/>
                        <a14:foregroundMark x1="4324" y1="45604" x2="4595" y2="48352"/>
                        <a14:foregroundMark x1="4865" y1="23352" x2="4865" y2="25824"/>
                        <a14:foregroundMark x1="18919" y1="8516" x2="21081" y2="7692"/>
                        <a14:foregroundMark x1="25135" y1="5220" x2="26486" y2="4670"/>
                        <a14:foregroundMark x1="3514" y1="33791" x2="3514" y2="35989"/>
                        <a14:foregroundMark x1="3784" y1="28022" x2="3514" y2="31044"/>
                        <a14:foregroundMark x1="3784" y1="39286" x2="3784" y2="42033"/>
                        <a14:backgroundMark x1="1081" y1="54396" x2="2162" y2="60989"/>
                        <a14:backgroundMark x1="270" y1="33242" x2="270" y2="33242"/>
                      </a14:backgroundRemoval>
                    </a14:imgEffect>
                  </a14:imgLayer>
                </a14:imgProps>
              </a:ext>
              <a:ext uri="{28A0092B-C50C-407E-A947-70E740481C1C}">
                <a14:useLocalDpi xmlns:a14="http://schemas.microsoft.com/office/drawing/2010/main" val="0"/>
              </a:ext>
            </a:extLst>
          </a:blip>
          <a:stretch>
            <a:fillRect/>
          </a:stretch>
        </p:blipFill>
        <p:spPr>
          <a:xfrm>
            <a:off x="2064541" y="5297055"/>
            <a:ext cx="1653807" cy="1626989"/>
          </a:xfrm>
          <a:prstGeom prst="rect">
            <a:avLst/>
          </a:prstGeom>
        </p:spPr>
      </p:pic>
      <p:pic>
        <p:nvPicPr>
          <p:cNvPr id="33" name="Hình ảnh 32" descr="Ảnh có chứa bàn, cà phê, sàn&#10;&#10;Mô tả được tạo tự động">
            <a:extLst>
              <a:ext uri="{FF2B5EF4-FFF2-40B4-BE49-F238E27FC236}">
                <a16:creationId xmlns:a16="http://schemas.microsoft.com/office/drawing/2014/main" id="{6D1E0174-F667-45D5-86AE-F6B89B948EC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81950" y1="73056" x2="83111" y2="72000"/>
                        <a14:backgroundMark x1="27111" y1="76000" x2="47556" y2="83556"/>
                        <a14:backgroundMark x1="81778" y1="72889" x2="68000" y2="82222"/>
                        <a14:backgroundMark x1="12889" y1="68000" x2="24000" y2="78667"/>
                      </a14:backgroundRemoval>
                    </a14:imgEffect>
                  </a14:imgLayer>
                </a14:imgProps>
              </a:ext>
              <a:ext uri="{28A0092B-C50C-407E-A947-70E740481C1C}">
                <a14:useLocalDpi xmlns:a14="http://schemas.microsoft.com/office/drawing/2010/main" val="0"/>
              </a:ext>
            </a:extLst>
          </a:blip>
          <a:stretch>
            <a:fillRect/>
          </a:stretch>
        </p:blipFill>
        <p:spPr>
          <a:xfrm>
            <a:off x="6812623" y="4485264"/>
            <a:ext cx="2487932" cy="2487932"/>
          </a:xfrm>
          <a:prstGeom prst="rect">
            <a:avLst/>
          </a:prstGeom>
        </p:spPr>
      </p:pic>
      <p:pic>
        <p:nvPicPr>
          <p:cNvPr id="35" name="Hình ảnh 34" descr="Ảnh có chứa thực phẩm, bàn, đĩa, tách&#10;&#10;Mô tả được tạo tự động">
            <a:extLst>
              <a:ext uri="{FF2B5EF4-FFF2-40B4-BE49-F238E27FC236}">
                <a16:creationId xmlns:a16="http://schemas.microsoft.com/office/drawing/2014/main" id="{3DB7A181-65A1-4922-AA1A-E8D033168B00}"/>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3713" b="99505" l="8870" r="94783">
                        <a14:foregroundMark x1="21217" y1="30941" x2="20522" y2="52228"/>
                        <a14:foregroundMark x1="19304" y1="36386" x2="17217" y2="57426"/>
                        <a14:foregroundMark x1="19304" y1="62376" x2="24696" y2="73515"/>
                        <a14:foregroundMark x1="24696" y1="73515" x2="25391" y2="74010"/>
                        <a14:foregroundMark x1="29043" y1="82673" x2="32696" y2="86139"/>
                        <a14:foregroundMark x1="37217" y1="92822" x2="43478" y2="96040"/>
                        <a14:foregroundMark x1="48174" y1="95297" x2="57565" y2="96782"/>
                        <a14:foregroundMark x1="57565" y1="96782" x2="59304" y2="96535"/>
                        <a14:foregroundMark x1="65913" y1="93812" x2="73217" y2="92079"/>
                        <a14:foregroundMark x1="71304" y1="94554" x2="71304" y2="94554"/>
                        <a14:foregroundMark x1="69043" y1="99752" x2="69043" y2="99752"/>
                        <a14:foregroundMark x1="71652" y1="93812" x2="71652" y2="93812"/>
                        <a14:foregroundMark x1="73217" y1="95297" x2="73217" y2="95297"/>
                        <a14:foregroundMark x1="86087" y1="22277" x2="87652" y2="35149"/>
                        <a14:foregroundMark x1="70609" y1="16089" x2="78609" y2="21535"/>
                        <a14:foregroundMark x1="62783" y1="11881" x2="51478" y2="11386"/>
                        <a14:foregroundMark x1="45043" y1="9653" x2="36870" y2="16089"/>
                        <a14:foregroundMark x1="36870" y1="16089" x2="36348" y2="16584"/>
                        <a14:foregroundMark x1="51652" y1="4208" x2="51652" y2="4208"/>
                        <a14:foregroundMark x1="46087" y1="15842" x2="58087" y2="26238"/>
                        <a14:foregroundMark x1="54957" y1="12871" x2="62435" y2="23267"/>
                        <a14:foregroundMark x1="33391" y1="12624" x2="27130" y2="22525"/>
                        <a14:foregroundMark x1="27130" y1="22525" x2="27130" y2="22525"/>
                        <a14:foregroundMark x1="44522" y1="4703" x2="44522" y2="4703"/>
                        <a14:foregroundMark x1="54957" y1="3960" x2="54957" y2="3960"/>
                        <a14:foregroundMark x1="62609" y1="5198" x2="62609" y2="5198"/>
                        <a14:foregroundMark x1="90783" y1="45297" x2="90783" y2="54703"/>
                        <a14:foregroundMark x1="94087" y1="52970" x2="94087" y2="52970"/>
                        <a14:foregroundMark x1="91826" y1="33416" x2="91826" y2="33416"/>
                        <a14:foregroundMark x1="76348" y1="13119" x2="76348" y2="13119"/>
                        <a14:foregroundMark x1="73739" y1="10891" x2="73739" y2="10891"/>
                        <a14:foregroundMark x1="67304" y1="7921" x2="67304" y2="7921"/>
                        <a14:foregroundMark x1="65739" y1="5693" x2="65739" y2="5693"/>
                        <a14:foregroundMark x1="78087" y1="14109" x2="78087" y2="14109"/>
                        <a14:foregroundMark x1="74261" y1="11139" x2="74261" y2="11139"/>
                        <a14:foregroundMark x1="70957" y1="8168" x2="70957" y2="8168"/>
                        <a14:foregroundMark x1="66957" y1="6931" x2="66957" y2="6931"/>
                        <a14:foregroundMark x1="70261" y1="8663" x2="70957" y2="9901"/>
                        <a14:foregroundMark x1="68696" y1="9406" x2="72000" y2="11634"/>
                        <a14:foregroundMark x1="74087" y1="10396" x2="74957" y2="11881"/>
                        <a14:foregroundMark x1="76522" y1="14356" x2="77217" y2="14604"/>
                        <a14:foregroundMark x1="26087" y1="79950" x2="26087" y2="79950"/>
                        <a14:foregroundMark x1="23652" y1="79208" x2="28000" y2="83911"/>
                        <a14:foregroundMark x1="27478" y1="84406" x2="30957" y2="87376"/>
                        <a14:foregroundMark x1="21217" y1="74505" x2="21217" y2="74505"/>
                        <a14:foregroundMark x1="77043" y1="87871" x2="77043" y2="87871"/>
                        <a14:foregroundMark x1="75130" y1="92079" x2="75130" y2="92079"/>
                        <a14:foregroundMark x1="94783" y1="55941" x2="94783" y2="55941"/>
                        <a14:foregroundMark x1="93217" y1="39851" x2="93217" y2="39851"/>
                        <a14:foregroundMark x1="92000" y1="35149" x2="92000" y2="35149"/>
                        <a14:foregroundMark x1="78087" y1="11881" x2="78087" y2="11881"/>
                        <a14:foregroundMark x1="75826" y1="11634" x2="75826" y2="11634"/>
                        <a14:foregroundMark x1="73217" y1="8663" x2="73217" y2="8663"/>
                        <a14:foregroundMark x1="69043" y1="6931" x2="69043" y2="6931"/>
                        <a14:foregroundMark x1="67478" y1="6436" x2="67478" y2="6436"/>
                        <a14:foregroundMark x1="73217" y1="15347" x2="73217" y2="15347"/>
                      </a14:backgroundRemoval>
                    </a14:imgEffect>
                  </a14:imgLayer>
                </a14:imgProps>
              </a:ext>
              <a:ext uri="{28A0092B-C50C-407E-A947-70E740481C1C}">
                <a14:useLocalDpi xmlns:a14="http://schemas.microsoft.com/office/drawing/2010/main" val="0"/>
              </a:ext>
            </a:extLst>
          </a:blip>
          <a:stretch>
            <a:fillRect/>
          </a:stretch>
        </p:blipFill>
        <p:spPr>
          <a:xfrm>
            <a:off x="8072088" y="1081542"/>
            <a:ext cx="3283748" cy="2307190"/>
          </a:xfrm>
          <a:prstGeom prst="rect">
            <a:avLst/>
          </a:prstGeom>
        </p:spPr>
      </p:pic>
      <p:pic>
        <p:nvPicPr>
          <p:cNvPr id="37" name="Hình ảnh 36" descr="Ảnh có chứa bàn, trong nhà, thực phẩm&#10;&#10;Mô tả được tạo tự động">
            <a:extLst>
              <a:ext uri="{FF2B5EF4-FFF2-40B4-BE49-F238E27FC236}">
                <a16:creationId xmlns:a16="http://schemas.microsoft.com/office/drawing/2014/main" id="{F70C5CE4-B998-4340-A592-5FD0197F51C7}"/>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9928" b="98239" l="10000" r="90000">
                        <a14:foregroundMark x1="23500" y1="50681" x2="23500" y2="50681"/>
                        <a14:foregroundMark x1="21000" y1="43795" x2="21950" y2="48199"/>
                        <a14:foregroundMark x1="24400" y1="53963" x2="26750" y2="60208"/>
                        <a14:foregroundMark x1="25950" y1="56285" x2="27200" y2="58767"/>
                        <a14:foregroundMark x1="27600" y1="57246" x2="27600" y2="57246"/>
                        <a14:foregroundMark x1="19800" y1="42594" x2="19800" y2="42594"/>
                        <a14:foregroundMark x1="20600" y1="44436" x2="21300" y2="46918"/>
                        <a14:foregroundMark x1="37450" y1="83987" x2="39400" y2="87910"/>
                        <a14:foregroundMark x1="39000" y1="88711" x2="42400" y2="93355"/>
                        <a14:foregroundMark x1="43850" y1="89512" x2="47750" y2="91193"/>
                        <a14:foregroundMark x1="32400" y1="83267" x2="35700" y2="90873"/>
                        <a14:foregroundMark x1="29350" y1="85268" x2="31700" y2="90072"/>
                        <a14:foregroundMark x1="24700" y1="76381" x2="27600" y2="83427"/>
                        <a14:foregroundMark x1="27600" y1="83427" x2="27800" y2="83587"/>
                        <a14:foregroundMark x1="23500" y1="74860" x2="24700" y2="81505"/>
                        <a14:foregroundMark x1="23400" y1="72138" x2="24200" y2="76061"/>
                        <a14:foregroundMark x1="22450" y1="70296" x2="24000" y2="77342"/>
                        <a14:foregroundMark x1="22350" y1="69335" x2="23150" y2="72298"/>
                        <a14:foregroundMark x1="21750" y1="68615" x2="21750" y2="68615"/>
                        <a14:foregroundMark x1="37750" y1="75100" x2="41050" y2="80064"/>
                        <a14:foregroundMark x1="41050" y1="80064" x2="41800" y2="80624"/>
                        <a14:foregroundMark x1="39100" y1="72298" x2="42950" y2="77342"/>
                        <a14:foregroundMark x1="42950" y1="77342" x2="48100" y2="80624"/>
                        <a14:foregroundMark x1="48100" y1="80624" x2="48350" y2="80464"/>
                        <a14:foregroundMark x1="44850" y1="72618" x2="48350" y2="77502"/>
                        <a14:foregroundMark x1="48350" y1="77502" x2="50100" y2="78703"/>
                        <a14:foregroundMark x1="35600" y1="79824" x2="39700" y2="84708"/>
                        <a14:foregroundMark x1="39700" y1="84708" x2="42200" y2="85749"/>
                        <a14:foregroundMark x1="37850" y1="77182" x2="41150" y2="86549"/>
                        <a14:foregroundMark x1="42800" y1="98239" x2="42800" y2="98239"/>
                        <a14:backgroundMark x1="66450" y1="20096" x2="78050" y2="60208"/>
                        <a14:backgroundMark x1="78050" y1="60208" x2="78700" y2="60929"/>
                        <a14:backgroundMark x1="61000" y1="23219" x2="81850" y2="51721"/>
                        <a14:backgroundMark x1="64400" y1="43155" x2="68900" y2="54123"/>
                        <a14:backgroundMark x1="24600" y1="41313" x2="25000" y2="45236"/>
                      </a14:backgroundRemoval>
                    </a14:imgEffect>
                  </a14:imgLayer>
                </a14:imgProps>
              </a:ext>
              <a:ext uri="{28A0092B-C50C-407E-A947-70E740481C1C}">
                <a14:useLocalDpi xmlns:a14="http://schemas.microsoft.com/office/drawing/2010/main" val="0"/>
              </a:ext>
            </a:extLst>
          </a:blip>
          <a:srcRect l="14534" t="28971" r="30879" b="-1728"/>
          <a:stretch/>
        </p:blipFill>
        <p:spPr>
          <a:xfrm rot="20260440">
            <a:off x="9245902" y="3112950"/>
            <a:ext cx="2721661" cy="2265488"/>
          </a:xfrm>
          <a:prstGeom prst="rect">
            <a:avLst/>
          </a:prstGeom>
        </p:spPr>
      </p:pic>
    </p:spTree>
    <p:extLst>
      <p:ext uri="{BB962C8B-B14F-4D97-AF65-F5344CB8AC3E}">
        <p14:creationId xmlns:p14="http://schemas.microsoft.com/office/powerpoint/2010/main" val="3408690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1000" fill="hold"/>
                                        <p:tgtEl>
                                          <p:spTgt spid="35"/>
                                        </p:tgtEl>
                                        <p:attrNameLst>
                                          <p:attrName>ppt_x</p:attrName>
                                        </p:attrNameLst>
                                      </p:cBhvr>
                                      <p:tavLst>
                                        <p:tav tm="0">
                                          <p:val>
                                            <p:strVal val="#ppt_x"/>
                                          </p:val>
                                        </p:tav>
                                        <p:tav tm="100000">
                                          <p:val>
                                            <p:strVal val="#ppt_x"/>
                                          </p:val>
                                        </p:tav>
                                      </p:tavLst>
                                    </p:anim>
                                    <p:anim calcmode="lin" valueType="num">
                                      <p:cBhvr additive="base">
                                        <p:cTn id="16" dur="100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30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1000" fill="hold"/>
                                        <p:tgtEl>
                                          <p:spTgt spid="37"/>
                                        </p:tgtEl>
                                        <p:attrNameLst>
                                          <p:attrName>ppt_x</p:attrName>
                                        </p:attrNameLst>
                                      </p:cBhvr>
                                      <p:tavLst>
                                        <p:tav tm="0">
                                          <p:val>
                                            <p:strVal val="#ppt_x"/>
                                          </p:val>
                                        </p:tav>
                                        <p:tav tm="100000">
                                          <p:val>
                                            <p:strVal val="#ppt_x"/>
                                          </p:val>
                                        </p:tav>
                                      </p:tavLst>
                                    </p:anim>
                                    <p:anim calcmode="lin" valueType="num">
                                      <p:cBhvr additive="base">
                                        <p:cTn id="20" dur="1000" fill="hold"/>
                                        <p:tgtEl>
                                          <p:spTgt spid="37"/>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60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1000" fill="hold"/>
                                        <p:tgtEl>
                                          <p:spTgt spid="33"/>
                                        </p:tgtEl>
                                        <p:attrNameLst>
                                          <p:attrName>ppt_x</p:attrName>
                                        </p:attrNameLst>
                                      </p:cBhvr>
                                      <p:tavLst>
                                        <p:tav tm="0">
                                          <p:val>
                                            <p:strVal val="#ppt_x"/>
                                          </p:val>
                                        </p:tav>
                                        <p:tav tm="100000">
                                          <p:val>
                                            <p:strVal val="#ppt_x"/>
                                          </p:val>
                                        </p:tav>
                                      </p:tavLst>
                                    </p:anim>
                                    <p:anim calcmode="lin" valueType="num">
                                      <p:cBhvr additive="base">
                                        <p:cTn id="24" dur="1000" fill="hold"/>
                                        <p:tgtEl>
                                          <p:spTgt spid="33"/>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40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1000" fill="hold"/>
                                        <p:tgtEl>
                                          <p:spTgt spid="31"/>
                                        </p:tgtEl>
                                        <p:attrNameLst>
                                          <p:attrName>ppt_x</p:attrName>
                                        </p:attrNameLst>
                                      </p:cBhvr>
                                      <p:tavLst>
                                        <p:tav tm="0">
                                          <p:val>
                                            <p:strVal val="#ppt_x"/>
                                          </p:val>
                                        </p:tav>
                                        <p:tav tm="100000">
                                          <p:val>
                                            <p:strVal val="#ppt_x"/>
                                          </p:val>
                                        </p:tav>
                                      </p:tavLst>
                                    </p:anim>
                                    <p:anim calcmode="lin" valueType="num">
                                      <p:cBhvr additive="base">
                                        <p:cTn id="28" dur="10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theme/theme1.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341</TotalTime>
  <Words>3113</Words>
  <Application>Microsoft Office PowerPoint</Application>
  <PresentationFormat>Widescreen</PresentationFormat>
  <Paragraphs>187</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Roboto</vt:lpstr>
      <vt:lpstr>Times New Roman</vt:lpstr>
      <vt:lpstr>Chủ đề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Công</dc:creator>
  <cp:lastModifiedBy>phong nguyen</cp:lastModifiedBy>
  <cp:revision>31</cp:revision>
  <dcterms:created xsi:type="dcterms:W3CDTF">2021-09-02T03:25:57Z</dcterms:created>
  <dcterms:modified xsi:type="dcterms:W3CDTF">2021-11-26T15:30:51Z</dcterms:modified>
</cp:coreProperties>
</file>